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embeddedFontLst>
    <p:embeddedFont>
      <p:font typeface="Corbel" panose="020B05030202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dj3t6TvfF7hdh+JLWpKHQgYkF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grpSp>
        <p:nvGrpSpPr>
          <p:cNvPr id="19" name="Google Shape;19;p27"/>
          <p:cNvGrpSpPr/>
          <p:nvPr/>
        </p:nvGrpSpPr>
        <p:grpSpPr>
          <a:xfrm>
            <a:off x="203200" y="0"/>
            <a:ext cx="3778250" cy="6858001"/>
            <a:chOff x="203200" y="0"/>
            <a:chExt cx="3778250" cy="6858001"/>
          </a:xfrm>
        </p:grpSpPr>
        <p:sp>
          <p:nvSpPr>
            <p:cNvPr id="20" name="Google Shape;20;p27"/>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sp>
        <p:sp>
          <p:nvSpPr>
            <p:cNvPr id="21" name="Google Shape;21;p27"/>
            <p:cNvSpPr/>
            <p:nvPr/>
          </p:nvSpPr>
          <p:spPr>
            <a:xfrm>
              <a:off x="203200" y="0"/>
              <a:ext cx="1336675" cy="3862388"/>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sp>
        <p:sp>
          <p:nvSpPr>
            <p:cNvPr id="22" name="Google Shape;22;p27"/>
            <p:cNvSpPr/>
            <p:nvPr/>
          </p:nvSpPr>
          <p:spPr>
            <a:xfrm>
              <a:off x="207963" y="3776663"/>
              <a:ext cx="1936750" cy="3081338"/>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23" name="Google Shape;23;p27"/>
            <p:cNvSpPr/>
            <p:nvPr/>
          </p:nvSpPr>
          <p:spPr>
            <a:xfrm>
              <a:off x="646113" y="3886200"/>
              <a:ext cx="2373313" cy="2971800"/>
            </a:xfrm>
            <a:custGeom>
              <a:avLst/>
              <a:gdLst/>
              <a:ahLst/>
              <a:cxnLst/>
              <a:rect l="l" t="t" r="r" b="b"/>
              <a:pathLst>
                <a:path w="1495" h="1872" extrusionOk="0">
                  <a:moveTo>
                    <a:pt x="1495" y="1872"/>
                  </a:moveTo>
                  <a:lnTo>
                    <a:pt x="0" y="0"/>
                  </a:lnTo>
                  <a:lnTo>
                    <a:pt x="1442" y="1872"/>
                  </a:lnTo>
                  <a:lnTo>
                    <a:pt x="1495" y="1872"/>
                  </a:lnTo>
                  <a:close/>
                </a:path>
              </a:pathLst>
            </a:custGeom>
            <a:solidFill>
              <a:srgbClr val="0B5982"/>
            </a:solidFill>
            <a:ln>
              <a:noFill/>
            </a:ln>
          </p:spPr>
        </p:sp>
        <p:sp>
          <p:nvSpPr>
            <p:cNvPr id="24" name="Google Shape;24;p27"/>
            <p:cNvSpPr/>
            <p:nvPr/>
          </p:nvSpPr>
          <p:spPr>
            <a:xfrm>
              <a:off x="641350" y="3881438"/>
              <a:ext cx="3340100" cy="2976563"/>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1186C3"/>
            </a:solidFill>
            <a:ln>
              <a:noFill/>
            </a:ln>
          </p:spPr>
        </p:sp>
        <p:sp>
          <p:nvSpPr>
            <p:cNvPr id="25" name="Google Shape;25;p27"/>
            <p:cNvSpPr/>
            <p:nvPr/>
          </p:nvSpPr>
          <p:spPr>
            <a:xfrm>
              <a:off x="203200" y="3771900"/>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26" name="Google Shape;26;p27"/>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5400"/>
              <a:buFont typeface="Corbel"/>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SzPts val="2610"/>
              <a:buNone/>
              <a:defRPr sz="18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28" name="Google Shape;28;p27"/>
          <p:cNvSpPr txBox="1">
            <a:spLocks noGrp="1"/>
          </p:cNvSpPr>
          <p:nvPr>
            <p:ph type="dt" idx="10"/>
          </p:nvPr>
        </p:nvSpPr>
        <p:spPr>
          <a:xfrm>
            <a:off x="7325773" y="6117336"/>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3623733" y="6117336"/>
            <a:ext cx="36094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sldNum" idx="12"/>
          </p:nvPr>
        </p:nvSpPr>
        <p:spPr>
          <a:xfrm>
            <a:off x="8275320" y="6117336"/>
            <a:ext cx="4114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27"/>
          <p:cNvSpPr/>
          <p:nvPr/>
        </p:nvSpPr>
        <p:spPr>
          <a:xfrm>
            <a:off x="203200" y="3771900"/>
            <a:ext cx="36195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32" name="Google Shape;32;p27"/>
          <p:cNvSpPr/>
          <p:nvPr/>
        </p:nvSpPr>
        <p:spPr>
          <a:xfrm>
            <a:off x="560388" y="3867150"/>
            <a:ext cx="61913"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1"/>
        <p:cNvGrpSpPr/>
        <p:nvPr/>
      </p:nvGrpSpPr>
      <p:grpSpPr>
        <a:xfrm>
          <a:off x="0" y="0"/>
          <a:ext cx="0" cy="0"/>
          <a:chOff x="0" y="0"/>
          <a:chExt cx="0" cy="0"/>
        </a:xfrm>
      </p:grpSpPr>
      <p:sp>
        <p:nvSpPr>
          <p:cNvPr id="92" name="Google Shape;92;p37"/>
          <p:cNvSpPr txBox="1">
            <a:spLocks noGrp="1"/>
          </p:cNvSpPr>
          <p:nvPr>
            <p:ph type="title"/>
          </p:nvPr>
        </p:nvSpPr>
        <p:spPr>
          <a:xfrm>
            <a:off x="1113524" y="685800"/>
            <a:ext cx="751599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7"/>
          <p:cNvSpPr txBox="1">
            <a:spLocks noGrp="1"/>
          </p:cNvSpPr>
          <p:nvPr>
            <p:ph type="body" idx="1"/>
          </p:nvPr>
        </p:nvSpPr>
        <p:spPr>
          <a:xfrm>
            <a:off x="1113524" y="4343400"/>
            <a:ext cx="7515992"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4" name="Google Shape;94;p37"/>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7"/>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7"/>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7"/>
        <p:cNvGrpSpPr/>
        <p:nvPr/>
      </p:nvGrpSpPr>
      <p:grpSpPr>
        <a:xfrm>
          <a:off x="0" y="0"/>
          <a:ext cx="0" cy="0"/>
          <a:chOff x="0" y="0"/>
          <a:chExt cx="0" cy="0"/>
        </a:xfrm>
      </p:grpSpPr>
      <p:sp>
        <p:nvSpPr>
          <p:cNvPr id="98" name="Google Shape;98;p38"/>
          <p:cNvSpPr txBox="1"/>
          <p:nvPr/>
        </p:nvSpPr>
        <p:spPr>
          <a:xfrm>
            <a:off x="969421" y="863023"/>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99" name="Google Shape;99;p38"/>
          <p:cNvSpPr txBox="1"/>
          <p:nvPr/>
        </p:nvSpPr>
        <p:spPr>
          <a:xfrm>
            <a:off x="8172197" y="2819399"/>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00" name="Google Shape;100;p38"/>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8"/>
          <p:cNvSpPr txBox="1">
            <a:spLocks noGrp="1"/>
          </p:cNvSpPr>
          <p:nvPr>
            <p:ph type="body" idx="1"/>
          </p:nvPr>
        </p:nvSpPr>
        <p:spPr>
          <a:xfrm>
            <a:off x="1598235" y="3428999"/>
            <a:ext cx="6631128"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2" name="Google Shape;102;p38"/>
          <p:cNvSpPr txBox="1">
            <a:spLocks noGrp="1"/>
          </p:cNvSpPr>
          <p:nvPr>
            <p:ph type="body" idx="2"/>
          </p:nvPr>
        </p:nvSpPr>
        <p:spPr>
          <a:xfrm>
            <a:off x="1113523" y="4343400"/>
            <a:ext cx="751599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3" name="Google Shape;103;p38"/>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8"/>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8"/>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6"/>
        <p:cNvGrpSpPr/>
        <p:nvPr/>
      </p:nvGrpSpPr>
      <p:grpSpPr>
        <a:xfrm>
          <a:off x="0" y="0"/>
          <a:ext cx="0" cy="0"/>
          <a:chOff x="0" y="0"/>
          <a:chExt cx="0" cy="0"/>
        </a:xfrm>
      </p:grpSpPr>
      <p:sp>
        <p:nvSpPr>
          <p:cNvPr id="107" name="Google Shape;107;p39"/>
          <p:cNvSpPr txBox="1">
            <a:spLocks noGrp="1"/>
          </p:cNvSpPr>
          <p:nvPr>
            <p:ph type="title"/>
          </p:nvPr>
        </p:nvSpPr>
        <p:spPr>
          <a:xfrm>
            <a:off x="1113525" y="3308581"/>
            <a:ext cx="751598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body" idx="1"/>
          </p:nvPr>
        </p:nvSpPr>
        <p:spPr>
          <a:xfrm>
            <a:off x="1113524" y="4777381"/>
            <a:ext cx="751599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9" name="Google Shape;109;p39"/>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9"/>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9"/>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2"/>
        <p:cNvGrpSpPr/>
        <p:nvPr/>
      </p:nvGrpSpPr>
      <p:grpSpPr>
        <a:xfrm>
          <a:off x="0" y="0"/>
          <a:ext cx="0" cy="0"/>
          <a:chOff x="0" y="0"/>
          <a:chExt cx="0" cy="0"/>
        </a:xfrm>
      </p:grpSpPr>
      <p:sp>
        <p:nvSpPr>
          <p:cNvPr id="113" name="Google Shape;113;p40"/>
          <p:cNvSpPr txBox="1"/>
          <p:nvPr/>
        </p:nvSpPr>
        <p:spPr>
          <a:xfrm>
            <a:off x="969421" y="863023"/>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14" name="Google Shape;114;p40"/>
          <p:cNvSpPr txBox="1"/>
          <p:nvPr/>
        </p:nvSpPr>
        <p:spPr>
          <a:xfrm>
            <a:off x="8172197" y="2819399"/>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15" name="Google Shape;115;p40"/>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0"/>
          <p:cNvSpPr txBox="1">
            <a:spLocks noGrp="1"/>
          </p:cNvSpPr>
          <p:nvPr>
            <p:ph type="body" idx="1"/>
          </p:nvPr>
        </p:nvSpPr>
        <p:spPr>
          <a:xfrm>
            <a:off x="1113525" y="3886200"/>
            <a:ext cx="751599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17" name="Google Shape;117;p40"/>
          <p:cNvSpPr txBox="1">
            <a:spLocks noGrp="1"/>
          </p:cNvSpPr>
          <p:nvPr>
            <p:ph type="body" idx="2"/>
          </p:nvPr>
        </p:nvSpPr>
        <p:spPr>
          <a:xfrm>
            <a:off x="1113524" y="4775200"/>
            <a:ext cx="751599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8" name="Google Shape;118;p40"/>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0"/>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0"/>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1"/>
        <p:cNvGrpSpPr/>
        <p:nvPr/>
      </p:nvGrpSpPr>
      <p:grpSpPr>
        <a:xfrm>
          <a:off x="0" y="0"/>
          <a:ext cx="0" cy="0"/>
          <a:chOff x="0" y="0"/>
          <a:chExt cx="0" cy="0"/>
        </a:xfrm>
      </p:grpSpPr>
      <p:sp>
        <p:nvSpPr>
          <p:cNvPr id="122" name="Google Shape;122;p41"/>
          <p:cNvSpPr txBox="1">
            <a:spLocks noGrp="1"/>
          </p:cNvSpPr>
          <p:nvPr>
            <p:ph type="title"/>
          </p:nvPr>
        </p:nvSpPr>
        <p:spPr>
          <a:xfrm>
            <a:off x="1113525" y="685801"/>
            <a:ext cx="7515991"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1"/>
          <p:cNvSpPr txBox="1">
            <a:spLocks noGrp="1"/>
          </p:cNvSpPr>
          <p:nvPr>
            <p:ph type="body" idx="1"/>
          </p:nvPr>
        </p:nvSpPr>
        <p:spPr>
          <a:xfrm>
            <a:off x="1113524" y="3505200"/>
            <a:ext cx="7515992"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4" name="Google Shape;124;p41"/>
          <p:cNvSpPr txBox="1">
            <a:spLocks noGrp="1"/>
          </p:cNvSpPr>
          <p:nvPr>
            <p:ph type="body" idx="2"/>
          </p:nvPr>
        </p:nvSpPr>
        <p:spPr>
          <a:xfrm>
            <a:off x="1113524" y="4343400"/>
            <a:ext cx="7515992"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5" name="Google Shape;125;p41"/>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1"/>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1"/>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42"/>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2"/>
          <p:cNvSpPr txBox="1">
            <a:spLocks noGrp="1"/>
          </p:cNvSpPr>
          <p:nvPr>
            <p:ph type="body" idx="1"/>
          </p:nvPr>
        </p:nvSpPr>
        <p:spPr>
          <a:xfrm rot="5400000">
            <a:off x="3155970" y="493164"/>
            <a:ext cx="3356995" cy="7704666"/>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1" name="Google Shape;131;p42"/>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2"/>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2"/>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43"/>
          <p:cNvSpPr txBox="1">
            <a:spLocks noGrp="1"/>
          </p:cNvSpPr>
          <p:nvPr>
            <p:ph type="title"/>
          </p:nvPr>
        </p:nvSpPr>
        <p:spPr>
          <a:xfrm rot="5400000">
            <a:off x="5412754" y="2574439"/>
            <a:ext cx="5105400" cy="132812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3"/>
          <p:cNvSpPr txBox="1">
            <a:spLocks noGrp="1"/>
          </p:cNvSpPr>
          <p:nvPr>
            <p:ph type="body" idx="1"/>
          </p:nvPr>
        </p:nvSpPr>
        <p:spPr>
          <a:xfrm rot="5400000">
            <a:off x="1569011" y="230314"/>
            <a:ext cx="5105400" cy="6016373"/>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7" name="Google Shape;137;p43"/>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3"/>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3"/>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40" name="Google Shape;40;p29"/>
          <p:cNvSpPr txBox="1">
            <a:spLocks noGrp="1"/>
          </p:cNvSpPr>
          <p:nvPr>
            <p:ph type="dt" idx="10"/>
          </p:nvPr>
        </p:nvSpPr>
        <p:spPr>
          <a:xfrm>
            <a:off x="7344329" y="6108173"/>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ftr" idx="11"/>
          </p:nvPr>
        </p:nvSpPr>
        <p:spPr>
          <a:xfrm>
            <a:off x="1972647" y="6108173"/>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8258967" y="6108173"/>
            <a:ext cx="42783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1986995" y="2666998"/>
            <a:ext cx="6699805" cy="2360071"/>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4000"/>
              <a:buFont typeface="Corbe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1986998" y="5027070"/>
            <a:ext cx="6699802"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46" name="Google Shape;46;p30"/>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982133" y="685801"/>
            <a:ext cx="7704667"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982133" y="2667000"/>
            <a:ext cx="3739896" cy="336867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2" name="Google Shape;52;p31"/>
          <p:cNvSpPr txBox="1">
            <a:spLocks noGrp="1"/>
          </p:cNvSpPr>
          <p:nvPr>
            <p:ph type="body" idx="2"/>
          </p:nvPr>
        </p:nvSpPr>
        <p:spPr>
          <a:xfrm>
            <a:off x="4946904" y="2667000"/>
            <a:ext cx="3739896" cy="334682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3" name="Google Shape;53;p31"/>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2"/>
          <p:cNvSpPr txBox="1">
            <a:spLocks noGrp="1"/>
          </p:cNvSpPr>
          <p:nvPr>
            <p:ph type="body" idx="1"/>
          </p:nvPr>
        </p:nvSpPr>
        <p:spPr>
          <a:xfrm>
            <a:off x="1329481" y="2658533"/>
            <a:ext cx="3456291"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59" name="Google Shape;59;p32"/>
          <p:cNvSpPr txBox="1">
            <a:spLocks noGrp="1"/>
          </p:cNvSpPr>
          <p:nvPr>
            <p:ph type="body" idx="2"/>
          </p:nvPr>
        </p:nvSpPr>
        <p:spPr>
          <a:xfrm>
            <a:off x="1113523"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0" name="Google Shape;60;p32"/>
          <p:cNvSpPr txBox="1">
            <a:spLocks noGrp="1"/>
          </p:cNvSpPr>
          <p:nvPr>
            <p:ph type="body" idx="3"/>
          </p:nvPr>
        </p:nvSpPr>
        <p:spPr>
          <a:xfrm>
            <a:off x="5161710" y="2667000"/>
            <a:ext cx="3467806"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1" name="Google Shape;61;p32"/>
          <p:cNvSpPr txBox="1">
            <a:spLocks noGrp="1"/>
          </p:cNvSpPr>
          <p:nvPr>
            <p:ph type="body" idx="4"/>
          </p:nvPr>
        </p:nvSpPr>
        <p:spPr>
          <a:xfrm>
            <a:off x="4957266"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2" name="Google Shape;62;p32"/>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3"/>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4"/>
          <p:cNvSpPr txBox="1">
            <a:spLocks noGrp="1"/>
          </p:cNvSpPr>
          <p:nvPr>
            <p:ph type="title"/>
          </p:nvPr>
        </p:nvSpPr>
        <p:spPr>
          <a:xfrm>
            <a:off x="1113524" y="1600200"/>
            <a:ext cx="2662534"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body" idx="1"/>
          </p:nvPr>
        </p:nvSpPr>
        <p:spPr>
          <a:xfrm>
            <a:off x="3947553" y="685800"/>
            <a:ext cx="4681962"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3" name="Google Shape;73;p34"/>
          <p:cNvSpPr txBox="1">
            <a:spLocks noGrp="1"/>
          </p:cNvSpPr>
          <p:nvPr>
            <p:ph type="body" idx="2"/>
          </p:nvPr>
        </p:nvSpPr>
        <p:spPr>
          <a:xfrm>
            <a:off x="1113524" y="2971800"/>
            <a:ext cx="2662534"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4" name="Google Shape;74;p34"/>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4"/>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35"/>
          <p:cNvSpPr txBox="1">
            <a:spLocks noGrp="1"/>
          </p:cNvSpPr>
          <p:nvPr>
            <p:ph type="title"/>
          </p:nvPr>
        </p:nvSpPr>
        <p:spPr>
          <a:xfrm>
            <a:off x="1112332" y="1752599"/>
            <a:ext cx="4070679"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800"/>
              <a:buFont typeface="Corbel"/>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a:spLocks noGrp="1"/>
          </p:cNvSpPr>
          <p:nvPr>
            <p:ph type="pic" idx="2"/>
          </p:nvPr>
        </p:nvSpPr>
        <p:spPr>
          <a:xfrm>
            <a:off x="5697495" y="914400"/>
            <a:ext cx="2461371"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80" name="Google Shape;80;p35"/>
          <p:cNvSpPr txBox="1">
            <a:spLocks noGrp="1"/>
          </p:cNvSpPr>
          <p:nvPr>
            <p:ph type="body" idx="1"/>
          </p:nvPr>
        </p:nvSpPr>
        <p:spPr>
          <a:xfrm>
            <a:off x="1112332" y="3124199"/>
            <a:ext cx="4070679"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1" name="Google Shape;81;p35"/>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a:off x="1113523" y="4732865"/>
            <a:ext cx="751599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6"/>
          <p:cNvSpPr>
            <a:spLocks noGrp="1"/>
          </p:cNvSpPr>
          <p:nvPr>
            <p:ph type="pic" idx="2"/>
          </p:nvPr>
        </p:nvSpPr>
        <p:spPr>
          <a:xfrm>
            <a:off x="1789975" y="932112"/>
            <a:ext cx="6171065"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87" name="Google Shape;87;p36"/>
          <p:cNvSpPr txBox="1">
            <a:spLocks noGrp="1"/>
          </p:cNvSpPr>
          <p:nvPr>
            <p:ph type="body" idx="1"/>
          </p:nvPr>
        </p:nvSpPr>
        <p:spPr>
          <a:xfrm>
            <a:off x="1113523" y="5299603"/>
            <a:ext cx="751599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8" name="Google Shape;88;p36"/>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6"/>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6"/>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5"/>
        <p:cNvGrpSpPr/>
        <p:nvPr/>
      </p:nvGrpSpPr>
      <p:grpSpPr>
        <a:xfrm>
          <a:off x="0" y="0"/>
          <a:ext cx="0" cy="0"/>
          <a:chOff x="0" y="0"/>
          <a:chExt cx="0" cy="0"/>
        </a:xfrm>
      </p:grpSpPr>
      <p:grpSp>
        <p:nvGrpSpPr>
          <p:cNvPr id="6" name="Google Shape;6;p26"/>
          <p:cNvGrpSpPr/>
          <p:nvPr/>
        </p:nvGrpSpPr>
        <p:grpSpPr>
          <a:xfrm>
            <a:off x="0" y="0"/>
            <a:ext cx="2132013" cy="6858001"/>
            <a:chOff x="0" y="0"/>
            <a:chExt cx="2132013" cy="6858001"/>
          </a:xfrm>
        </p:grpSpPr>
        <p:sp>
          <p:nvSpPr>
            <p:cNvPr id="7" name="Google Shape;7;p26"/>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sp>
        <p:sp>
          <p:nvSpPr>
            <p:cNvPr id="8" name="Google Shape;8;p26"/>
            <p:cNvSpPr/>
            <p:nvPr/>
          </p:nvSpPr>
          <p:spPr>
            <a:xfrm>
              <a:off x="0" y="0"/>
              <a:ext cx="758825" cy="4624388"/>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9" name="Google Shape;9;p26"/>
            <p:cNvSpPr/>
            <p:nvPr/>
          </p:nvSpPr>
          <p:spPr>
            <a:xfrm>
              <a:off x="0" y="5662613"/>
              <a:ext cx="906463" cy="1195388"/>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10" name="Google Shape;10;p26"/>
            <p:cNvSpPr/>
            <p:nvPr/>
          </p:nvSpPr>
          <p:spPr>
            <a:xfrm>
              <a:off x="0" y="5295900"/>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B5982"/>
            </a:solidFill>
            <a:ln>
              <a:noFill/>
            </a:ln>
          </p:spPr>
        </p:sp>
        <p:sp>
          <p:nvSpPr>
            <p:cNvPr id="11" name="Google Shape;11;p26"/>
            <p:cNvSpPr/>
            <p:nvPr/>
          </p:nvSpPr>
          <p:spPr>
            <a:xfrm>
              <a:off x="0" y="5257800"/>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186C3"/>
            </a:solidFill>
            <a:ln>
              <a:noFill/>
            </a:ln>
          </p:spPr>
        </p:sp>
        <p:sp>
          <p:nvSpPr>
            <p:cNvPr id="12" name="Google Shape;12;p26"/>
            <p:cNvSpPr/>
            <p:nvPr/>
          </p:nvSpPr>
          <p:spPr>
            <a:xfrm>
              <a:off x="0" y="5357813"/>
              <a:ext cx="1377950" cy="1500188"/>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13" name="Google Shape;13;p26"/>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 name="Google Shape;14;p26"/>
          <p:cNvSpPr txBox="1">
            <a:spLocks noGrp="1"/>
          </p:cNvSpPr>
          <p:nvPr>
            <p:ph type="body" idx="1"/>
          </p:nvPr>
        </p:nvSpPr>
        <p:spPr>
          <a:xfrm>
            <a:off x="982134" y="2667000"/>
            <a:ext cx="7704666" cy="3356995"/>
          </a:xfrm>
          <a:prstGeom prst="rect">
            <a:avLst/>
          </a:prstGeom>
          <a:noFill/>
          <a:ln>
            <a:noFill/>
          </a:ln>
        </p:spPr>
        <p:txBody>
          <a:bodyPr spcFirstLastPara="1" wrap="square" lIns="91425" tIns="45700" rIns="91425" bIns="45700" anchor="ctr" anchorCtr="0">
            <a:normAutofit/>
          </a:bodyPr>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5" name="Google Shape;15;p26"/>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26"/>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7" name="Google Shape;17;p26"/>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onnell@grossc.gsfc.nas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pod.nasa.gov/debate/debate.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txBox="1">
            <a:spLocks noGrp="1"/>
          </p:cNvSpPr>
          <p:nvPr>
            <p:ph type="ctrTitle"/>
          </p:nvPr>
        </p:nvSpPr>
        <p:spPr>
          <a:xfrm>
            <a:off x="1647205" y="342372"/>
            <a:ext cx="6947127" cy="3488266"/>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dk1"/>
              </a:buClr>
              <a:buSzPts val="5400"/>
              <a:buFont typeface="Corbel"/>
              <a:buNone/>
            </a:pPr>
            <a:r>
              <a:rPr lang="en-US"/>
              <a:t>The Great Astronomy Debate of 1995: The Distance Scale to Gamma-Ray Bursts</a:t>
            </a:r>
            <a:endParaRPr/>
          </a:p>
        </p:txBody>
      </p:sp>
      <p:sp>
        <p:nvSpPr>
          <p:cNvPr id="145" name="Google Shape;145;p1"/>
          <p:cNvSpPr txBox="1">
            <a:spLocks noGrp="1"/>
          </p:cNvSpPr>
          <p:nvPr>
            <p:ph type="subTitle" idx="1"/>
          </p:nvPr>
        </p:nvSpPr>
        <p:spPr>
          <a:xfrm>
            <a:off x="0" y="4693667"/>
            <a:ext cx="8687656" cy="165576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2610"/>
              <a:buNone/>
            </a:pPr>
            <a:r>
              <a:rPr lang="en-US" dirty="0"/>
              <a:t>Robert J. Nemiroff (Michigan Tech)</a:t>
            </a:r>
            <a:endParaRPr dirty="0"/>
          </a:p>
          <a:p>
            <a:pPr marL="0" lvl="0" indent="0" algn="r" rtl="0">
              <a:spcBef>
                <a:spcPts val="960"/>
              </a:spcBef>
              <a:spcAft>
                <a:spcPts val="0"/>
              </a:spcAft>
              <a:buSzPts val="2610"/>
              <a:buNone/>
            </a:pPr>
            <a:r>
              <a:rPr lang="en-US" dirty="0"/>
              <a:t>&amp;</a:t>
            </a:r>
            <a:endParaRPr dirty="0"/>
          </a:p>
          <a:p>
            <a:pPr marL="0" lvl="0" indent="0" algn="r" rtl="0">
              <a:spcBef>
                <a:spcPts val="960"/>
              </a:spcBef>
              <a:spcAft>
                <a:spcPts val="0"/>
              </a:spcAft>
              <a:buSzPts val="2610"/>
              <a:buNone/>
            </a:pPr>
            <a:r>
              <a:rPr lang="en-US" dirty="0"/>
              <a:t>Jerry T. Bonnell (NASA/</a:t>
            </a:r>
            <a:r>
              <a:rPr lang="en-US" dirty="0" err="1"/>
              <a:t>UMd</a:t>
            </a:r>
            <a:r>
              <a:rPr lang="en-US" dirty="0"/>
              <a:t>)</a:t>
            </a:r>
            <a:endParaRPr dirty="0"/>
          </a:p>
        </p:txBody>
      </p:sp>
      <p:pic>
        <p:nvPicPr>
          <p:cNvPr id="3" name="Picture 2" descr="A logo of a person's face&#10;&#10;AI-generated content may be incorrect.">
            <a:extLst>
              <a:ext uri="{FF2B5EF4-FFF2-40B4-BE49-F238E27FC236}">
                <a16:creationId xmlns:a16="http://schemas.microsoft.com/office/drawing/2014/main" id="{8429A887-3677-3652-9842-478F5613AF68}"/>
              </a:ext>
            </a:extLst>
          </p:cNvPr>
          <p:cNvPicPr>
            <a:picLocks noChangeAspect="1"/>
          </p:cNvPicPr>
          <p:nvPr/>
        </p:nvPicPr>
        <p:blipFill>
          <a:blip r:embed="rId3">
            <a:alphaModFix/>
          </a:blip>
          <a:stretch>
            <a:fillRect/>
          </a:stretch>
        </p:blipFill>
        <p:spPr>
          <a:xfrm>
            <a:off x="2837980" y="4481463"/>
            <a:ext cx="2159690" cy="16557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Email: September 22, 1994</a:t>
            </a:r>
            <a:endParaRPr/>
          </a:p>
        </p:txBody>
      </p:sp>
      <p:sp>
        <p:nvSpPr>
          <p:cNvPr id="208" name="Google Shape;208;p11"/>
          <p:cNvSpPr txBox="1">
            <a:spLocks noGrp="1"/>
          </p:cNvSpPr>
          <p:nvPr>
            <p:ph type="body" idx="1"/>
          </p:nvPr>
        </p:nvSpPr>
        <p:spPr>
          <a:xfrm>
            <a:off x="982133" y="2438401"/>
            <a:ext cx="7704667" cy="333281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3480"/>
              <a:buNone/>
            </a:pPr>
            <a:r>
              <a:rPr lang="en-US" dirty="0"/>
              <a:t>Bohdan,</a:t>
            </a:r>
            <a:endParaRPr dirty="0"/>
          </a:p>
          <a:p>
            <a:pPr marL="0" lvl="0" indent="0" algn="l" rtl="0">
              <a:spcBef>
                <a:spcPts val="1080"/>
              </a:spcBef>
              <a:spcAft>
                <a:spcPts val="0"/>
              </a:spcAft>
              <a:buSzPts val="3480"/>
              <a:buNone/>
            </a:pPr>
            <a:r>
              <a:rPr lang="en-US" dirty="0"/>
              <a:t>… I will pay you a $10K appearance fee to attend on 16 April. This money cannot come from any grant so I will put it up myself. …</a:t>
            </a:r>
            <a:endParaRPr dirty="0"/>
          </a:p>
          <a:p>
            <a:pPr marL="0" lvl="0" indent="0" algn="l" rtl="0">
              <a:spcBef>
                <a:spcPts val="1080"/>
              </a:spcBef>
              <a:spcAft>
                <a:spcPts val="0"/>
              </a:spcAft>
              <a:buSzPts val="3480"/>
              <a:buNone/>
            </a:pPr>
            <a:r>
              <a:rPr lang="en-US" dirty="0"/>
              <a:t>- Bob</a:t>
            </a:r>
            <a:endParaRPr dirty="0"/>
          </a:p>
          <a:p>
            <a:pPr marL="0" lvl="0" indent="0" algn="l" rtl="0">
              <a:spcBef>
                <a:spcPts val="1080"/>
              </a:spcBef>
              <a:spcAft>
                <a:spcPts val="0"/>
              </a:spcAft>
              <a:buSzPts val="348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Email: September 23, 1994</a:t>
            </a:r>
            <a:endParaRPr/>
          </a:p>
        </p:txBody>
      </p:sp>
      <p:sp>
        <p:nvSpPr>
          <p:cNvPr id="214" name="Google Shape;214;p12"/>
          <p:cNvSpPr txBox="1">
            <a:spLocks noGrp="1"/>
          </p:cNvSpPr>
          <p:nvPr>
            <p:ph type="body" idx="1"/>
          </p:nvPr>
        </p:nvSpPr>
        <p:spPr>
          <a:xfrm>
            <a:off x="982133" y="2438401"/>
            <a:ext cx="7704667" cy="333281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3480"/>
              <a:buNone/>
            </a:pPr>
            <a:r>
              <a:rPr lang="en-US" dirty="0"/>
              <a:t>Many thanks for the message. I'd be very happy to 'moderate' the debate as you suggest. Sunday 16th would be a free day for me. </a:t>
            </a:r>
            <a:endParaRPr dirty="0"/>
          </a:p>
          <a:p>
            <a:pPr marL="0" lvl="0" indent="0" algn="l" rtl="0">
              <a:spcBef>
                <a:spcPts val="1080"/>
              </a:spcBef>
              <a:spcAft>
                <a:spcPts val="0"/>
              </a:spcAft>
              <a:buSzPts val="3480"/>
              <a:buNone/>
            </a:pPr>
            <a:r>
              <a:rPr lang="en-US" dirty="0"/>
              <a:t>Best wishes,</a:t>
            </a:r>
            <a:endParaRPr dirty="0"/>
          </a:p>
          <a:p>
            <a:pPr marL="0" lvl="0" indent="0" algn="l" rtl="0">
              <a:spcBef>
                <a:spcPts val="1080"/>
              </a:spcBef>
              <a:spcAft>
                <a:spcPts val="0"/>
              </a:spcAft>
              <a:buSzPts val="3480"/>
              <a:buNone/>
            </a:pPr>
            <a:r>
              <a:rPr lang="en-US" dirty="0"/>
              <a:t>Martin [Rees]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Email: September 21, 1994</a:t>
            </a:r>
            <a:endParaRPr/>
          </a:p>
        </p:txBody>
      </p:sp>
      <p:sp>
        <p:nvSpPr>
          <p:cNvPr id="220" name="Google Shape;220;p13"/>
          <p:cNvSpPr txBox="1">
            <a:spLocks noGrp="1"/>
          </p:cNvSpPr>
          <p:nvPr>
            <p:ph type="body" idx="1"/>
          </p:nvPr>
        </p:nvSpPr>
        <p:spPr>
          <a:xfrm>
            <a:off x="982133" y="2236076"/>
            <a:ext cx="7704667" cy="333281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3480"/>
              <a:buNone/>
            </a:pPr>
            <a:r>
              <a:rPr lang="en-US" dirty="0"/>
              <a:t>Dear Virginia,</a:t>
            </a:r>
            <a:endParaRPr dirty="0"/>
          </a:p>
          <a:p>
            <a:pPr marL="0" lvl="0" indent="0" algn="l" rtl="0">
              <a:spcBef>
                <a:spcPts val="1080"/>
              </a:spcBef>
              <a:spcAft>
                <a:spcPts val="0"/>
              </a:spcAft>
              <a:buSzPts val="3480"/>
              <a:buNone/>
            </a:pPr>
            <a:r>
              <a:rPr lang="en-US" dirty="0"/>
              <a:t>An update and an invitation. What is still essential (in my view) is a brief background lecture on the actual Curtis - Shapley debate. You are far and away my first choice to give this lecture. (…)</a:t>
            </a:r>
            <a:endParaRPr dirty="0"/>
          </a:p>
          <a:p>
            <a:pPr marL="0" lvl="0" indent="0" algn="l" rtl="0">
              <a:spcBef>
                <a:spcPts val="1080"/>
              </a:spcBef>
              <a:spcAft>
                <a:spcPts val="0"/>
              </a:spcAft>
              <a:buSzPts val="3480"/>
              <a:buNone/>
            </a:pPr>
            <a:r>
              <a:rPr lang="en-US" dirty="0"/>
              <a:t>- Robert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Email: November 22, 1994</a:t>
            </a:r>
            <a:endParaRPr/>
          </a:p>
        </p:txBody>
      </p:sp>
      <p:sp>
        <p:nvSpPr>
          <p:cNvPr id="226" name="Google Shape;226;p14"/>
          <p:cNvSpPr txBox="1">
            <a:spLocks noGrp="1"/>
          </p:cNvSpPr>
          <p:nvPr>
            <p:ph type="body" idx="1"/>
          </p:nvPr>
        </p:nvSpPr>
        <p:spPr>
          <a:xfrm>
            <a:off x="982133" y="2288628"/>
            <a:ext cx="7704667" cy="333281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3480"/>
              <a:buNone/>
            </a:pPr>
            <a:r>
              <a:rPr lang="en-US" dirty="0"/>
              <a:t>Dear Judy Cash,</a:t>
            </a:r>
            <a:endParaRPr dirty="0"/>
          </a:p>
          <a:p>
            <a:pPr marL="0" lvl="0" indent="0" algn="l" rtl="0">
              <a:spcBef>
                <a:spcPts val="1080"/>
              </a:spcBef>
              <a:spcAft>
                <a:spcPts val="0"/>
              </a:spcAft>
              <a:buSzPts val="3480"/>
              <a:buNone/>
            </a:pPr>
            <a:r>
              <a:rPr lang="en-US" dirty="0"/>
              <a:t>As we recently discussed on the phone, I am investigating the possibility of arranging for the use of Baird auditorium at the Natural History Museum for an event which would be sponsored in part by NASA. (…)</a:t>
            </a:r>
            <a:endParaRPr dirty="0"/>
          </a:p>
          <a:p>
            <a:pPr marL="0" lvl="0" indent="0" algn="l" rtl="0">
              <a:spcBef>
                <a:spcPts val="1080"/>
              </a:spcBef>
              <a:spcAft>
                <a:spcPts val="0"/>
              </a:spcAft>
              <a:buSzPts val="3480"/>
              <a:buNone/>
            </a:pPr>
            <a:r>
              <a:rPr lang="en-US" dirty="0"/>
              <a:t>- Jerry Bonnell</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Email: October 28, 1994</a:t>
            </a:r>
            <a:endParaRPr/>
          </a:p>
        </p:txBody>
      </p:sp>
      <p:sp>
        <p:nvSpPr>
          <p:cNvPr id="232" name="Google Shape;232;p15"/>
          <p:cNvSpPr txBox="1">
            <a:spLocks noGrp="1"/>
          </p:cNvSpPr>
          <p:nvPr>
            <p:ph type="body" idx="1"/>
          </p:nvPr>
        </p:nvSpPr>
        <p:spPr>
          <a:xfrm>
            <a:off x="982133" y="2299138"/>
            <a:ext cx="7704667" cy="3332816"/>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spcBef>
                <a:spcPts val="0"/>
              </a:spcBef>
              <a:spcAft>
                <a:spcPts val="0"/>
              </a:spcAft>
              <a:buSzPct val="145000"/>
              <a:buNone/>
            </a:pPr>
            <a:r>
              <a:rPr lang="en-US" dirty="0"/>
              <a:t>Dear Debate Program Participants,</a:t>
            </a:r>
            <a:endParaRPr dirty="0"/>
          </a:p>
          <a:p>
            <a:pPr marL="0" lvl="0" indent="0" algn="l" rtl="0">
              <a:spcBef>
                <a:spcPts val="1044"/>
              </a:spcBef>
              <a:spcAft>
                <a:spcPts val="0"/>
              </a:spcAft>
              <a:buSzPct val="145000"/>
              <a:buNone/>
            </a:pPr>
            <a:r>
              <a:rPr lang="en-US" dirty="0"/>
              <a:t>The National Academy of Sciences in Washington DC has, at this point, "informally agreed" to house the debate.  Someone at the meetings office pointed out to me that allowing us to us their main auditorium on both a weekend and on a day so close to their annual meeting is "almost unprecedented."  Nevertheless, they want to charge money (more than $5K) but </a:t>
            </a:r>
            <a:r>
              <a:rPr lang="en-US" dirty="0">
                <a:solidFill>
                  <a:srgbClr val="FF0000"/>
                </a:solidFill>
              </a:rPr>
              <a:t>Vera Rubin </a:t>
            </a:r>
            <a:r>
              <a:rPr lang="en-US" dirty="0"/>
              <a:t>has volunteered to ask them to defer most of it. (…)</a:t>
            </a:r>
            <a:endParaRPr dirty="0"/>
          </a:p>
          <a:p>
            <a:pPr marL="0" lvl="0" indent="0" algn="l" rtl="0">
              <a:spcBef>
                <a:spcPts val="1044"/>
              </a:spcBef>
              <a:spcAft>
                <a:spcPts val="0"/>
              </a:spcAft>
              <a:buSzPct val="145000"/>
              <a:buNone/>
            </a:pPr>
            <a:r>
              <a:rPr lang="en-US" dirty="0"/>
              <a:t>- Robert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Email: April 26, 1995</a:t>
            </a:r>
            <a:endParaRPr/>
          </a:p>
        </p:txBody>
      </p:sp>
      <p:sp>
        <p:nvSpPr>
          <p:cNvPr id="238" name="Google Shape;238;p16"/>
          <p:cNvSpPr txBox="1">
            <a:spLocks noGrp="1"/>
          </p:cNvSpPr>
          <p:nvPr>
            <p:ph type="body" idx="1"/>
          </p:nvPr>
        </p:nvSpPr>
        <p:spPr>
          <a:xfrm>
            <a:off x="982133" y="2162504"/>
            <a:ext cx="7704667" cy="3332816"/>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SzPts val="3480"/>
              <a:buNone/>
            </a:pPr>
            <a:r>
              <a:rPr lang="en-US" dirty="0"/>
              <a:t>Congratulations to all,</a:t>
            </a:r>
            <a:endParaRPr dirty="0"/>
          </a:p>
          <a:p>
            <a:pPr marL="0" lvl="0" indent="0" algn="l" rtl="0">
              <a:spcBef>
                <a:spcPts val="1080"/>
              </a:spcBef>
              <a:spcAft>
                <a:spcPts val="0"/>
              </a:spcAft>
              <a:buSzPts val="3480"/>
              <a:buNone/>
            </a:pPr>
            <a:r>
              <a:rPr lang="en-US" dirty="0"/>
              <a:t>The PASP has agreed to publish the proceedings.</a:t>
            </a:r>
            <a:endParaRPr dirty="0"/>
          </a:p>
          <a:p>
            <a:pPr marL="0" lvl="0" indent="0" algn="l" rtl="0">
              <a:spcBef>
                <a:spcPts val="1080"/>
              </a:spcBef>
              <a:spcAft>
                <a:spcPts val="0"/>
              </a:spcAft>
              <a:buSzPts val="3480"/>
              <a:buNone/>
            </a:pPr>
            <a:r>
              <a:rPr lang="en-US" dirty="0"/>
              <a:t>I will be away from this Friday until 15 May (marriage and honeymoon in Hawaii). </a:t>
            </a:r>
            <a:endParaRPr dirty="0"/>
          </a:p>
          <a:p>
            <a:pPr marL="0" lvl="0" indent="0" algn="l" rtl="0">
              <a:spcBef>
                <a:spcPts val="1080"/>
              </a:spcBef>
              <a:spcAft>
                <a:spcPts val="0"/>
              </a:spcAft>
              <a:buSzPts val="3480"/>
              <a:buNone/>
            </a:pPr>
            <a:r>
              <a:rPr lang="en-US" dirty="0"/>
              <a:t> If there is any pressing business concerning the debate before then please contact Jerry Bonnell at </a:t>
            </a:r>
            <a:r>
              <a:rPr lang="en-US" u="sng" dirty="0">
                <a:solidFill>
                  <a:schemeClr val="hlink"/>
                </a:solidFill>
                <a:hlinkClick r:id="rId3"/>
              </a:rPr>
              <a:t>bonnell@grossc.gsfc.nasa.gov</a:t>
            </a:r>
            <a:r>
              <a:rPr lang="en-US" dirty="0"/>
              <a:t>.</a:t>
            </a:r>
            <a:endParaRPr dirty="0"/>
          </a:p>
          <a:p>
            <a:pPr marL="0" lvl="0" indent="0" algn="l" rtl="0">
              <a:spcBef>
                <a:spcPts val="1080"/>
              </a:spcBef>
              <a:spcAft>
                <a:spcPts val="0"/>
              </a:spcAft>
              <a:buSzPts val="3480"/>
              <a:buNone/>
            </a:pPr>
            <a:r>
              <a:rPr lang="en-US" dirty="0"/>
              <a:t>- Bob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The Debaters</a:t>
            </a:r>
            <a:endParaRPr/>
          </a:p>
        </p:txBody>
      </p:sp>
      <p:pic>
        <p:nvPicPr>
          <p:cNvPr id="244" name="Google Shape;244;p17" descr="A group of men in suits&#10;&#10;Description automatically generated"/>
          <p:cNvPicPr preferRelativeResize="0">
            <a:picLocks noGrp="1"/>
          </p:cNvPicPr>
          <p:nvPr>
            <p:ph type="body" idx="1"/>
          </p:nvPr>
        </p:nvPicPr>
        <p:blipFill rotWithShape="1">
          <a:blip r:embed="rId3">
            <a:alphaModFix/>
          </a:blip>
          <a:srcRect/>
          <a:stretch/>
        </p:blipFill>
        <p:spPr>
          <a:xfrm>
            <a:off x="0" y="1983663"/>
            <a:ext cx="3945947" cy="3799600"/>
          </a:xfrm>
          <a:prstGeom prst="rect">
            <a:avLst/>
          </a:prstGeom>
          <a:noFill/>
          <a:ln>
            <a:noFill/>
          </a:ln>
        </p:spPr>
      </p:pic>
      <p:pic>
        <p:nvPicPr>
          <p:cNvPr id="245" name="Google Shape;245;p17" descr="A group of men standing in front of a table&#10;&#10;Description automatically generated"/>
          <p:cNvPicPr preferRelativeResize="0"/>
          <p:nvPr/>
        </p:nvPicPr>
        <p:blipFill rotWithShape="1">
          <a:blip r:embed="rId4">
            <a:alphaModFix/>
          </a:blip>
          <a:srcRect/>
          <a:stretch/>
        </p:blipFill>
        <p:spPr>
          <a:xfrm>
            <a:off x="4277711" y="2044151"/>
            <a:ext cx="4866290" cy="37391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Literature and Swag</a:t>
            </a:r>
            <a:endParaRPr/>
          </a:p>
        </p:txBody>
      </p:sp>
      <p:pic>
        <p:nvPicPr>
          <p:cNvPr id="251" name="Google Shape;251;p18" descr="A paper and several badges&#10;&#10;Description automatically generated with medium confidence"/>
          <p:cNvPicPr preferRelativeResize="0">
            <a:picLocks noGrp="1"/>
          </p:cNvPicPr>
          <p:nvPr>
            <p:ph type="body" idx="1"/>
          </p:nvPr>
        </p:nvPicPr>
        <p:blipFill rotWithShape="1">
          <a:blip r:embed="rId3">
            <a:alphaModFix/>
          </a:blip>
          <a:srcRect/>
          <a:stretch/>
        </p:blipFill>
        <p:spPr>
          <a:xfrm>
            <a:off x="4834466" y="2629853"/>
            <a:ext cx="4187614" cy="3140711"/>
          </a:xfrm>
          <a:prstGeom prst="rect">
            <a:avLst/>
          </a:prstGeom>
          <a:noFill/>
          <a:ln>
            <a:noFill/>
          </a:ln>
        </p:spPr>
      </p:pic>
      <p:pic>
        <p:nvPicPr>
          <p:cNvPr id="252" name="Google Shape;252;p18" descr="A pair of white papers on a wooden surface&#10;&#10;Description automatically generated"/>
          <p:cNvPicPr preferRelativeResize="0"/>
          <p:nvPr/>
        </p:nvPicPr>
        <p:blipFill rotWithShape="1">
          <a:blip r:embed="rId4">
            <a:alphaModFix/>
          </a:blip>
          <a:srcRect/>
          <a:stretch/>
        </p:blipFill>
        <p:spPr>
          <a:xfrm>
            <a:off x="377293" y="2658528"/>
            <a:ext cx="4102388" cy="30767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Telltale Dome</a:t>
            </a:r>
            <a:endParaRPr/>
          </a:p>
        </p:txBody>
      </p:sp>
      <p:pic>
        <p:nvPicPr>
          <p:cNvPr id="258" name="Google Shape;258;p19"/>
          <p:cNvPicPr preferRelativeResize="0">
            <a:picLocks noGrp="1"/>
          </p:cNvPicPr>
          <p:nvPr>
            <p:ph type="body" idx="1"/>
          </p:nvPr>
        </p:nvPicPr>
        <p:blipFill rotWithShape="1">
          <a:blip r:embed="rId3">
            <a:alphaModFix/>
          </a:blip>
          <a:srcRect/>
          <a:stretch/>
        </p:blipFill>
        <p:spPr>
          <a:xfrm>
            <a:off x="1155562" y="2080009"/>
            <a:ext cx="7100434" cy="45169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Setup Lectures: Trimble &amp; Fishman</a:t>
            </a:r>
            <a:endParaRPr/>
          </a:p>
        </p:txBody>
      </p:sp>
      <p:pic>
        <p:nvPicPr>
          <p:cNvPr id="264" name="Google Shape;264;p20"/>
          <p:cNvPicPr preferRelativeResize="0">
            <a:picLocks noGrp="1"/>
          </p:cNvPicPr>
          <p:nvPr>
            <p:ph type="body" idx="1"/>
          </p:nvPr>
        </p:nvPicPr>
        <p:blipFill rotWithShape="1">
          <a:blip r:embed="rId3">
            <a:alphaModFix/>
          </a:blip>
          <a:srcRect/>
          <a:stretch/>
        </p:blipFill>
        <p:spPr>
          <a:xfrm>
            <a:off x="1" y="2220797"/>
            <a:ext cx="4059760" cy="3286623"/>
          </a:xfrm>
          <a:prstGeom prst="rect">
            <a:avLst/>
          </a:prstGeom>
          <a:noFill/>
          <a:ln>
            <a:noFill/>
          </a:ln>
        </p:spPr>
      </p:pic>
      <p:pic>
        <p:nvPicPr>
          <p:cNvPr id="265" name="Google Shape;265;p20"/>
          <p:cNvPicPr preferRelativeResize="0"/>
          <p:nvPr/>
        </p:nvPicPr>
        <p:blipFill rotWithShape="1">
          <a:blip r:embed="rId4">
            <a:alphaModFix/>
          </a:blip>
          <a:srcRect/>
          <a:stretch/>
        </p:blipFill>
        <p:spPr>
          <a:xfrm>
            <a:off x="4151586" y="2220798"/>
            <a:ext cx="4924346" cy="32866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Email: May 2, 1995</a:t>
            </a:r>
            <a:endParaRPr/>
          </a:p>
        </p:txBody>
      </p:sp>
      <p:sp>
        <p:nvSpPr>
          <p:cNvPr id="156" name="Google Shape;156;p3"/>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3480"/>
              <a:buNone/>
            </a:pPr>
            <a:r>
              <a:rPr lang="en-US"/>
              <a:t>“It was a significant cultural moment, a day people seemed drawn to a scientific issue for its sheer intellectual interest more than from a personal attachment to the topic, a day that made one proud to be an astronomer.”</a:t>
            </a:r>
            <a:endParaRPr/>
          </a:p>
          <a:p>
            <a:pPr marL="0" lvl="0" indent="0" algn="l" rtl="0">
              <a:spcBef>
                <a:spcPts val="1080"/>
              </a:spcBef>
              <a:spcAft>
                <a:spcPts val="0"/>
              </a:spcAft>
              <a:buSzPts val="3480"/>
              <a:buNone/>
            </a:pPr>
            <a:endParaRPr/>
          </a:p>
          <a:p>
            <a:pPr marL="285750" lvl="0" indent="-285750" algn="l" rtl="0">
              <a:spcBef>
                <a:spcPts val="1080"/>
              </a:spcBef>
              <a:spcAft>
                <a:spcPts val="0"/>
              </a:spcAft>
              <a:buSzPts val="3480"/>
              <a:buFont typeface="Corbel"/>
              <a:buChar char="-"/>
            </a:pPr>
            <a:r>
              <a:rPr lang="en-US"/>
              <a:t>C. Megan Urry (Future President of the AAS)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Almost time …</a:t>
            </a:r>
            <a:endParaRPr/>
          </a:p>
        </p:txBody>
      </p:sp>
      <p:pic>
        <p:nvPicPr>
          <p:cNvPr id="271" name="Google Shape;271;p21"/>
          <p:cNvPicPr preferRelativeResize="0">
            <a:picLocks noGrp="1"/>
          </p:cNvPicPr>
          <p:nvPr>
            <p:ph type="body" idx="1"/>
          </p:nvPr>
        </p:nvPicPr>
        <p:blipFill rotWithShape="1">
          <a:blip r:embed="rId3">
            <a:alphaModFix/>
          </a:blip>
          <a:srcRect/>
          <a:stretch/>
        </p:blipFill>
        <p:spPr>
          <a:xfrm>
            <a:off x="1664273" y="1923394"/>
            <a:ext cx="5815454" cy="43800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2"/>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The Great GRB Debate</a:t>
            </a:r>
            <a:endParaRPr/>
          </a:p>
        </p:txBody>
      </p:sp>
      <p:pic>
        <p:nvPicPr>
          <p:cNvPr id="277" name="Google Shape;277;p22"/>
          <p:cNvPicPr preferRelativeResize="0">
            <a:picLocks noGrp="1"/>
          </p:cNvPicPr>
          <p:nvPr>
            <p:ph type="body" idx="1"/>
          </p:nvPr>
        </p:nvPicPr>
        <p:blipFill rotWithShape="1">
          <a:blip r:embed="rId3">
            <a:alphaModFix/>
          </a:blip>
          <a:srcRect/>
          <a:stretch/>
        </p:blipFill>
        <p:spPr>
          <a:xfrm>
            <a:off x="2081049" y="1891862"/>
            <a:ext cx="5587922" cy="49661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3"/>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Questions from the Floor</a:t>
            </a:r>
            <a:endParaRPr/>
          </a:p>
        </p:txBody>
      </p:sp>
      <p:pic>
        <p:nvPicPr>
          <p:cNvPr id="283" name="Google Shape;283;p23"/>
          <p:cNvPicPr preferRelativeResize="0">
            <a:picLocks noGrp="1"/>
          </p:cNvPicPr>
          <p:nvPr>
            <p:ph type="body" idx="1"/>
          </p:nvPr>
        </p:nvPicPr>
        <p:blipFill rotWithShape="1">
          <a:blip r:embed="rId3">
            <a:alphaModFix/>
          </a:blip>
          <a:srcRect/>
          <a:stretch/>
        </p:blipFill>
        <p:spPr>
          <a:xfrm>
            <a:off x="0" y="2081048"/>
            <a:ext cx="4200212" cy="3452063"/>
          </a:xfrm>
          <a:prstGeom prst="rect">
            <a:avLst/>
          </a:prstGeom>
          <a:noFill/>
          <a:ln>
            <a:noFill/>
          </a:ln>
        </p:spPr>
      </p:pic>
      <p:pic>
        <p:nvPicPr>
          <p:cNvPr id="284" name="Google Shape;284;p23"/>
          <p:cNvPicPr preferRelativeResize="0"/>
          <p:nvPr/>
        </p:nvPicPr>
        <p:blipFill rotWithShape="1">
          <a:blip r:embed="rId4">
            <a:alphaModFix/>
          </a:blip>
          <a:srcRect/>
          <a:stretch/>
        </p:blipFill>
        <p:spPr>
          <a:xfrm>
            <a:off x="4393324" y="2081048"/>
            <a:ext cx="4596813" cy="3452063"/>
          </a:xfrm>
          <a:prstGeom prst="rect">
            <a:avLst/>
          </a:prstGeom>
          <a:noFill/>
          <a:ln>
            <a:noFill/>
          </a:ln>
        </p:spPr>
      </p:pic>
      <p:sp>
        <p:nvSpPr>
          <p:cNvPr id="285" name="Google Shape;285;p23"/>
          <p:cNvSpPr txBox="1"/>
          <p:nvPr/>
        </p:nvSpPr>
        <p:spPr>
          <a:xfrm>
            <a:off x="1401840" y="5717778"/>
            <a:ext cx="17145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orbel"/>
                <a:ea typeface="Corbel"/>
                <a:cs typeface="Corbel"/>
                <a:sym typeface="Corbel"/>
              </a:rPr>
              <a:t>Sterling Colgate</a:t>
            </a:r>
            <a:endParaRPr dirty="0"/>
          </a:p>
        </p:txBody>
      </p:sp>
      <p:sp>
        <p:nvSpPr>
          <p:cNvPr id="286" name="Google Shape;286;p23"/>
          <p:cNvSpPr txBox="1"/>
          <p:nvPr/>
        </p:nvSpPr>
        <p:spPr>
          <a:xfrm>
            <a:off x="5754384" y="5713408"/>
            <a:ext cx="2132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orbel"/>
                <a:ea typeface="Corbel"/>
                <a:cs typeface="Corbel"/>
                <a:sym typeface="Corbel"/>
              </a:rPr>
              <a:t>Chryssa</a:t>
            </a:r>
            <a:r>
              <a:rPr lang="en-US" sz="1800" dirty="0">
                <a:solidFill>
                  <a:schemeClr val="dk1"/>
                </a:solidFill>
                <a:latin typeface="Corbel"/>
                <a:ea typeface="Corbel"/>
                <a:cs typeface="Corbel"/>
                <a:sym typeface="Corbel"/>
              </a:rPr>
              <a:t> </a:t>
            </a:r>
            <a:r>
              <a:rPr lang="en-US" sz="1800" dirty="0" err="1">
                <a:solidFill>
                  <a:schemeClr val="dk1"/>
                </a:solidFill>
                <a:latin typeface="Corbel"/>
                <a:ea typeface="Corbel"/>
                <a:cs typeface="Corbel"/>
                <a:sym typeface="Corbel"/>
              </a:rPr>
              <a:t>Kouveliotou</a:t>
            </a:r>
            <a:endParaRPr sz="1800" dirty="0">
              <a:solidFill>
                <a:schemeClr val="dk1"/>
              </a:solidFill>
              <a:latin typeface="Corbel"/>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4"/>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Flowers for Everyone</a:t>
            </a:r>
            <a:endParaRPr/>
          </a:p>
        </p:txBody>
      </p:sp>
      <p:pic>
        <p:nvPicPr>
          <p:cNvPr id="292" name="Google Shape;292;p24"/>
          <p:cNvPicPr preferRelativeResize="0">
            <a:picLocks noGrp="1"/>
          </p:cNvPicPr>
          <p:nvPr>
            <p:ph type="body" idx="1"/>
          </p:nvPr>
        </p:nvPicPr>
        <p:blipFill rotWithShape="1">
          <a:blip r:embed="rId3">
            <a:alphaModFix/>
          </a:blip>
          <a:srcRect/>
          <a:stretch/>
        </p:blipFill>
        <p:spPr>
          <a:xfrm>
            <a:off x="1439917" y="1828800"/>
            <a:ext cx="7037260" cy="46455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5"/>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“Great Debates in Astronomy” </a:t>
            </a:r>
            <a:br>
              <a:rPr lang="en-US"/>
            </a:br>
            <a:r>
              <a:rPr lang="en-US"/>
              <a:t>Web Pages</a:t>
            </a:r>
            <a:endParaRPr/>
          </a:p>
        </p:txBody>
      </p:sp>
      <p:sp>
        <p:nvSpPr>
          <p:cNvPr id="298" name="Google Shape;298;p25"/>
          <p:cNvSpPr txBox="1">
            <a:spLocks noGrp="1"/>
          </p:cNvSpPr>
          <p:nvPr>
            <p:ph type="body" idx="1"/>
          </p:nvPr>
        </p:nvSpPr>
        <p:spPr>
          <a:xfrm>
            <a:off x="982133" y="2299138"/>
            <a:ext cx="7704667" cy="3332816"/>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3480"/>
              <a:buChar char="•"/>
            </a:pPr>
            <a:r>
              <a:rPr lang="en-US" u="sng" dirty="0">
                <a:solidFill>
                  <a:schemeClr val="hlink"/>
                </a:solidFill>
                <a:hlinkClick r:id="rId3"/>
              </a:rPr>
              <a:t>https://apod.nasa.gov/debate/debate.html</a:t>
            </a:r>
            <a:endParaRPr dirty="0"/>
          </a:p>
          <a:p>
            <a:pPr marL="285750" lvl="0" indent="-285750" algn="l" rtl="0">
              <a:spcBef>
                <a:spcPts val="1080"/>
              </a:spcBef>
              <a:spcAft>
                <a:spcPts val="0"/>
              </a:spcAft>
              <a:buSzPts val="3480"/>
              <a:buChar char="•"/>
            </a:pPr>
            <a:r>
              <a:rPr lang="en-US" dirty="0"/>
              <a:t>Google: “great debates astronomy”</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0A15-7DD2-E71E-0767-C71DBCDDC11A}"/>
              </a:ext>
            </a:extLst>
          </p:cNvPr>
          <p:cNvSpPr>
            <a:spLocks noGrp="1"/>
          </p:cNvSpPr>
          <p:nvPr>
            <p:ph type="title"/>
          </p:nvPr>
        </p:nvSpPr>
        <p:spPr>
          <a:xfrm>
            <a:off x="1076726" y="-110359"/>
            <a:ext cx="7704667" cy="1981200"/>
          </a:xfrm>
        </p:spPr>
        <p:txBody>
          <a:bodyPr/>
          <a:lstStyle/>
          <a:p>
            <a:r>
              <a:rPr lang="en-US" dirty="0"/>
              <a:t>Who is Robert Nemiroff?</a:t>
            </a:r>
          </a:p>
        </p:txBody>
      </p:sp>
      <p:sp>
        <p:nvSpPr>
          <p:cNvPr id="3" name="Text Placeholder 2">
            <a:extLst>
              <a:ext uri="{FF2B5EF4-FFF2-40B4-BE49-F238E27FC236}">
                <a16:creationId xmlns:a16="http://schemas.microsoft.com/office/drawing/2014/main" id="{869F98F8-7659-A433-EF0D-833C377989D4}"/>
              </a:ext>
            </a:extLst>
          </p:cNvPr>
          <p:cNvSpPr>
            <a:spLocks noGrp="1"/>
          </p:cNvSpPr>
          <p:nvPr>
            <p:ph type="body" idx="1"/>
          </p:nvPr>
        </p:nvSpPr>
        <p:spPr>
          <a:xfrm>
            <a:off x="971623" y="1460938"/>
            <a:ext cx="7704667" cy="4987159"/>
          </a:xfrm>
        </p:spPr>
        <p:txBody>
          <a:bodyPr/>
          <a:lstStyle/>
          <a:p>
            <a:pPr marL="62865" indent="0" rtl="0" fontAlgn="base">
              <a:buNone/>
            </a:pPr>
            <a:r>
              <a:rPr lang="en-US" b="0" i="0" u="none" strike="noStrike" dirty="0">
                <a:solidFill>
                  <a:srgbClr val="595959"/>
                </a:solidFill>
                <a:effectLst/>
                <a:latin typeface="Arial" panose="020B0604020202020204" pitchFamily="34" charset="0"/>
              </a:rPr>
              <a:t>Research</a:t>
            </a:r>
          </a:p>
          <a:p>
            <a:pPr marL="62865" indent="0" rtl="0" fontAlgn="base">
              <a:buNone/>
            </a:pPr>
            <a:endParaRPr lang="en-US" b="0" i="0" u="none" strike="noStrike" dirty="0">
              <a:solidFill>
                <a:srgbClr val="595959"/>
              </a:solidFill>
              <a:effectLst/>
              <a:latin typeface="Arial" panose="020B0604020202020204" pitchFamily="34" charset="0"/>
            </a:endParaRPr>
          </a:p>
          <a:p>
            <a:pPr rtl="0" fontAlgn="base">
              <a:buFont typeface="Arial" panose="020B0604020202020204" pitchFamily="34" charset="0"/>
              <a:buChar char="•"/>
            </a:pPr>
            <a:r>
              <a:rPr lang="en-US" b="0" i="0" u="none" strike="noStrike" dirty="0">
                <a:solidFill>
                  <a:srgbClr val="595959"/>
                </a:solidFill>
                <a:effectLst/>
                <a:latin typeface="Arial" panose="020B0604020202020204" pitchFamily="34" charset="0"/>
              </a:rPr>
              <a:t>Gravitational Lensing </a:t>
            </a:r>
          </a:p>
          <a:p>
            <a:pPr rtl="0" fontAlgn="base">
              <a:buFont typeface="Arial" panose="020B0604020202020204" pitchFamily="34" charset="0"/>
              <a:buChar char="•"/>
            </a:pPr>
            <a:r>
              <a:rPr lang="en-US" b="0" i="0" u="none" strike="noStrike" dirty="0">
                <a:solidFill>
                  <a:srgbClr val="595959"/>
                </a:solidFill>
                <a:effectLst/>
                <a:latin typeface="Arial" panose="020B0604020202020204" pitchFamily="34" charset="0"/>
              </a:rPr>
              <a:t>Gamma Ray Bursts </a:t>
            </a:r>
          </a:p>
          <a:p>
            <a:pPr rtl="0" fontAlgn="base">
              <a:buFont typeface="Arial" panose="020B0604020202020204" pitchFamily="34" charset="0"/>
              <a:buChar char="•"/>
            </a:pPr>
            <a:r>
              <a:rPr lang="en-US" b="0" i="0" u="none" strike="noStrike" dirty="0">
                <a:solidFill>
                  <a:srgbClr val="595959"/>
                </a:solidFill>
                <a:effectLst/>
                <a:latin typeface="Arial" panose="020B0604020202020204" pitchFamily="34" charset="0"/>
              </a:rPr>
              <a:t>Sky Monitoring</a:t>
            </a:r>
          </a:p>
          <a:p>
            <a:pPr rtl="0" fontAlgn="base">
              <a:spcAft>
                <a:spcPts val="1200"/>
              </a:spcAft>
              <a:buFont typeface="Arial" panose="020B0604020202020204" pitchFamily="34" charset="0"/>
              <a:buChar char="•"/>
            </a:pPr>
            <a:r>
              <a:rPr lang="en-US" b="0" i="0" u="none" strike="noStrike" dirty="0">
                <a:solidFill>
                  <a:srgbClr val="595959"/>
                </a:solidFill>
                <a:effectLst/>
                <a:latin typeface="Arial" panose="020B0604020202020204" pitchFamily="34" charset="0"/>
              </a:rPr>
              <a:t>Relativistic Illumination Fronts</a:t>
            </a:r>
          </a:p>
          <a:p>
            <a:pPr marL="62865" indent="0" rtl="0">
              <a:spcAft>
                <a:spcPts val="1200"/>
              </a:spcAft>
              <a:buNone/>
            </a:pPr>
            <a:r>
              <a:rPr lang="en-US" b="0" i="0" u="none" strike="noStrike" dirty="0">
                <a:solidFill>
                  <a:srgbClr val="595959"/>
                </a:solidFill>
                <a:effectLst/>
                <a:latin typeface="Arial" panose="020B0604020202020204" pitchFamily="34" charset="0"/>
              </a:rPr>
              <a:t>Other Projects: </a:t>
            </a:r>
            <a:endParaRPr lang="en-US" b="0" dirty="0">
              <a:effectLst/>
            </a:endParaRPr>
          </a:p>
          <a:p>
            <a:pPr rtl="0" fontAlgn="base">
              <a:buFont typeface="Arial" panose="020B0604020202020204" pitchFamily="34" charset="0"/>
              <a:buChar char="•"/>
            </a:pPr>
            <a:r>
              <a:rPr lang="en-US" b="0" i="0" u="none" strike="noStrike" dirty="0">
                <a:solidFill>
                  <a:srgbClr val="595959"/>
                </a:solidFill>
                <a:effectLst/>
                <a:latin typeface="Arial" panose="020B0604020202020204" pitchFamily="34" charset="0"/>
              </a:rPr>
              <a:t>Astrophysics Source Code Library (</a:t>
            </a:r>
            <a:r>
              <a:rPr lang="en-US" b="0" i="0" u="none" strike="noStrike" dirty="0" err="1">
                <a:solidFill>
                  <a:srgbClr val="595959"/>
                </a:solidFill>
                <a:effectLst/>
                <a:latin typeface="Arial" panose="020B0604020202020204" pitchFamily="34" charset="0"/>
              </a:rPr>
              <a:t>ascl.net</a:t>
            </a:r>
            <a:r>
              <a:rPr lang="en-US" b="0" i="0" u="none" strike="noStrike" dirty="0">
                <a:solidFill>
                  <a:srgbClr val="595959"/>
                </a:solidFill>
                <a:effectLst/>
                <a:latin typeface="Arial" panose="020B0604020202020204" pitchFamily="34" charset="0"/>
              </a:rPr>
              <a:t>)</a:t>
            </a:r>
          </a:p>
          <a:p>
            <a:pPr rtl="0" fontAlgn="base">
              <a:spcAft>
                <a:spcPts val="1200"/>
              </a:spcAft>
              <a:buFont typeface="Arial" panose="020B0604020202020204" pitchFamily="34" charset="0"/>
              <a:buChar char="•"/>
            </a:pPr>
            <a:r>
              <a:rPr lang="en-US" b="0" i="0" u="none" strike="noStrike" dirty="0">
                <a:solidFill>
                  <a:srgbClr val="595959"/>
                </a:solidFill>
                <a:effectLst/>
                <a:latin typeface="Arial" panose="020B0604020202020204" pitchFamily="34" charset="0"/>
              </a:rPr>
              <a:t>Astronomy Picture of the Day: </a:t>
            </a:r>
            <a:r>
              <a:rPr lang="en-US" b="0" i="0" u="none" strike="noStrike" dirty="0" err="1">
                <a:solidFill>
                  <a:srgbClr val="595959"/>
                </a:solidFill>
                <a:effectLst/>
                <a:latin typeface="Arial" panose="020B0604020202020204" pitchFamily="34" charset="0"/>
              </a:rPr>
              <a:t>apod.nasa.gov</a:t>
            </a:r>
            <a:endParaRPr lang="en-US" b="0" i="0" u="none" strike="noStrike" dirty="0">
              <a:solidFill>
                <a:srgbClr val="595959"/>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425286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C12B-C499-A656-7277-254A33B35267}"/>
              </a:ext>
            </a:extLst>
          </p:cNvPr>
          <p:cNvSpPr>
            <a:spLocks noGrp="1"/>
          </p:cNvSpPr>
          <p:nvPr>
            <p:ph type="title"/>
          </p:nvPr>
        </p:nvSpPr>
        <p:spPr>
          <a:xfrm>
            <a:off x="1349995" y="0"/>
            <a:ext cx="7704667" cy="1981200"/>
          </a:xfrm>
        </p:spPr>
        <p:txBody>
          <a:bodyPr/>
          <a:lstStyle/>
          <a:p>
            <a:pPr algn="l"/>
            <a:r>
              <a:rPr lang="en-US" dirty="0"/>
              <a:t>What is APOD?</a:t>
            </a:r>
            <a:br>
              <a:rPr lang="en-US" dirty="0"/>
            </a:br>
            <a:r>
              <a:rPr lang="en-US" dirty="0"/>
              <a:t>Astronomy Picture of the Day</a:t>
            </a:r>
          </a:p>
        </p:txBody>
      </p:sp>
      <p:sp>
        <p:nvSpPr>
          <p:cNvPr id="3" name="Text Placeholder 2">
            <a:extLst>
              <a:ext uri="{FF2B5EF4-FFF2-40B4-BE49-F238E27FC236}">
                <a16:creationId xmlns:a16="http://schemas.microsoft.com/office/drawing/2014/main" id="{FCEA3815-F4A3-C713-9393-3B9B575FB8AA}"/>
              </a:ext>
            </a:extLst>
          </p:cNvPr>
          <p:cNvSpPr>
            <a:spLocks noGrp="1"/>
          </p:cNvSpPr>
          <p:nvPr>
            <p:ph type="body" idx="1"/>
          </p:nvPr>
        </p:nvSpPr>
        <p:spPr>
          <a:xfrm>
            <a:off x="1097747" y="2109951"/>
            <a:ext cx="7704667" cy="4091152"/>
          </a:xfrm>
        </p:spPr>
        <p:txBody>
          <a:bodyPr>
            <a:normAutofit/>
          </a:bodyPr>
          <a:lstStyle/>
          <a:p>
            <a:pPr rtl="0" fontAlgn="base">
              <a:spcBef>
                <a:spcPts val="1000"/>
              </a:spcBef>
              <a:buFont typeface="Arial" panose="020B0604020202020204" pitchFamily="34" charset="0"/>
              <a:buChar char="•"/>
            </a:pPr>
            <a:r>
              <a:rPr lang="en-US" sz="2800" b="0" i="0" u="none" strike="noStrike" dirty="0">
                <a:solidFill>
                  <a:schemeClr val="tx1"/>
                </a:solidFill>
                <a:effectLst/>
                <a:latin typeface="Calibri" panose="020F0502020204030204" pitchFamily="34" charset="0"/>
              </a:rPr>
              <a:t>https://</a:t>
            </a:r>
            <a:r>
              <a:rPr lang="en-US" sz="2800" b="0" i="0" u="none" strike="noStrike" dirty="0" err="1">
                <a:solidFill>
                  <a:schemeClr val="tx1"/>
                </a:solidFill>
                <a:effectLst/>
                <a:latin typeface="Calibri" panose="020F0502020204030204" pitchFamily="34" charset="0"/>
              </a:rPr>
              <a:t>apod.nasa.gov</a:t>
            </a:r>
            <a:r>
              <a:rPr lang="en-US" sz="2800" b="0" i="0" u="none" strike="noStrike" dirty="0">
                <a:solidFill>
                  <a:schemeClr val="tx1"/>
                </a:solidFill>
                <a:effectLst/>
                <a:latin typeface="Calibri" panose="020F0502020204030204" pitchFamily="34" charset="0"/>
              </a:rPr>
              <a:t>/ </a:t>
            </a:r>
          </a:p>
          <a:p>
            <a:pPr rtl="0" fontAlgn="base">
              <a:spcBef>
                <a:spcPts val="1000"/>
              </a:spcBef>
              <a:buFont typeface="Arial" panose="020B0604020202020204" pitchFamily="34" charset="0"/>
              <a:buChar char="•"/>
            </a:pPr>
            <a:endParaRPr lang="en-US" sz="2800" b="0" i="0" u="none" strike="noStrike" dirty="0">
              <a:solidFill>
                <a:schemeClr val="tx1"/>
              </a:solidFill>
              <a:effectLst/>
              <a:latin typeface="Arial" panose="020B0604020202020204" pitchFamily="34" charset="0"/>
            </a:endParaRPr>
          </a:p>
          <a:p>
            <a:pPr rtl="0" fontAlgn="base">
              <a:spcBef>
                <a:spcPts val="1000"/>
              </a:spcBef>
              <a:buFont typeface="Arial" panose="020B0604020202020204" pitchFamily="34" charset="0"/>
              <a:buChar char="•"/>
            </a:pPr>
            <a:r>
              <a:rPr lang="en-US" sz="2800" b="0" i="0" u="none" strike="noStrike" dirty="0">
                <a:solidFill>
                  <a:schemeClr val="tx1"/>
                </a:solidFill>
                <a:effectLst/>
                <a:latin typeface="Calibri" panose="020F0502020204030204" pitchFamily="34" charset="0"/>
              </a:rPr>
              <a:t>Started at NASA in 1995</a:t>
            </a:r>
            <a:endParaRPr lang="en-US" sz="2800" b="0" i="0" u="none" strike="noStrike" dirty="0">
              <a:solidFill>
                <a:schemeClr val="tx1"/>
              </a:solidFill>
              <a:effectLst/>
              <a:latin typeface="Arial" panose="020B0604020202020204" pitchFamily="34" charset="0"/>
            </a:endParaRPr>
          </a:p>
          <a:p>
            <a:pPr marL="742950" lvl="1" indent="-285750" rtl="0" fontAlgn="base">
              <a:spcBef>
                <a:spcPts val="500"/>
              </a:spcBef>
              <a:buFont typeface="Arial" panose="020B0604020202020204" pitchFamily="34" charset="0"/>
              <a:buChar char="•"/>
            </a:pPr>
            <a:r>
              <a:rPr lang="en-US" sz="2400" b="0" i="0" u="none" strike="noStrike" dirty="0">
                <a:solidFill>
                  <a:schemeClr val="tx1"/>
                </a:solidFill>
                <a:effectLst/>
                <a:latin typeface="Calibri" panose="020F0502020204030204" pitchFamily="34" charset="0"/>
              </a:rPr>
              <a:t>One of NASA’s most popular science websites</a:t>
            </a:r>
            <a:endParaRPr lang="en-US" sz="2400" b="0" i="0" u="none" strike="noStrike" dirty="0">
              <a:solidFill>
                <a:schemeClr val="tx1"/>
              </a:solidFill>
              <a:effectLst/>
              <a:latin typeface="Arial" panose="020B0604020202020204" pitchFamily="34" charset="0"/>
            </a:endParaRPr>
          </a:p>
          <a:p>
            <a:pPr marL="742950" lvl="1" indent="-285750" rtl="0" fontAlgn="base">
              <a:spcBef>
                <a:spcPts val="500"/>
              </a:spcBef>
              <a:buFont typeface="Arial" panose="020B0604020202020204" pitchFamily="34" charset="0"/>
              <a:buChar char="•"/>
            </a:pPr>
            <a:r>
              <a:rPr lang="en-US" sz="2400" b="0" i="0" u="none" strike="noStrike" dirty="0">
                <a:solidFill>
                  <a:schemeClr val="tx1"/>
                </a:solidFill>
                <a:effectLst/>
                <a:latin typeface="Calibri" panose="020F0502020204030204" pitchFamily="34" charset="0"/>
              </a:rPr>
              <a:t>Currently: 1M+ pageviews per day</a:t>
            </a:r>
            <a:endParaRPr lang="en-US" sz="2400" b="0" i="0" u="none" strike="noStrike" dirty="0">
              <a:solidFill>
                <a:schemeClr val="tx1"/>
              </a:solidFill>
              <a:effectLst/>
              <a:latin typeface="Arial" panose="020B0604020202020204" pitchFamily="34" charset="0"/>
            </a:endParaRPr>
          </a:p>
          <a:p>
            <a:pPr marL="742950" lvl="1" indent="-285750" rtl="0" fontAlgn="base">
              <a:spcBef>
                <a:spcPts val="500"/>
              </a:spcBef>
              <a:buFont typeface="Arial" panose="020B0604020202020204" pitchFamily="34" charset="0"/>
              <a:buChar char="•"/>
            </a:pPr>
            <a:r>
              <a:rPr lang="en-US" sz="2400" b="0" i="0" u="none" strike="noStrike" dirty="0">
                <a:solidFill>
                  <a:schemeClr val="tx1"/>
                </a:solidFill>
                <a:effectLst/>
                <a:latin typeface="Calibri" panose="020F0502020204030204" pitchFamily="34" charset="0"/>
              </a:rPr>
              <a:t>Typically: Every university accesses APOD every day</a:t>
            </a:r>
            <a:endParaRPr lang="en-US" sz="2400" b="0" i="0" u="none" strike="noStrike" dirty="0">
              <a:solidFill>
                <a:schemeClr val="tx1"/>
              </a:solidFill>
              <a:effectLst/>
              <a:latin typeface="Arial" panose="020B0604020202020204" pitchFamily="34" charset="0"/>
            </a:endParaRPr>
          </a:p>
          <a:p>
            <a:pPr marL="742950" lvl="1" indent="-285750" rtl="0" fontAlgn="base">
              <a:spcBef>
                <a:spcPts val="500"/>
              </a:spcBef>
              <a:buFont typeface="Arial" panose="020B0604020202020204" pitchFamily="34" charset="0"/>
              <a:buChar char="•"/>
            </a:pPr>
            <a:r>
              <a:rPr lang="en-US" sz="2400" b="0" i="0" u="none" strike="noStrike" dirty="0">
                <a:solidFill>
                  <a:schemeClr val="tx1"/>
                </a:solidFill>
                <a:effectLst/>
                <a:latin typeface="Calibri" panose="020F0502020204030204" pitchFamily="34" charset="0"/>
              </a:rPr>
              <a:t>Translated by volunteers into ~20 languages</a:t>
            </a:r>
            <a:endParaRPr lang="en-US" sz="2400" b="0" i="0" u="none" strike="noStrike" dirty="0">
              <a:solidFill>
                <a:schemeClr val="tx1"/>
              </a:solidFill>
              <a:effectLst/>
              <a:latin typeface="Arial" panose="020B0604020202020204" pitchFamily="34" charset="0"/>
            </a:endParaRPr>
          </a:p>
          <a:p>
            <a:pPr marL="742950" lvl="1" indent="-285750" rtl="0" fontAlgn="base">
              <a:spcBef>
                <a:spcPts val="500"/>
              </a:spcBef>
              <a:buFont typeface="Arial" panose="020B0604020202020204" pitchFamily="34" charset="0"/>
              <a:buChar char="•"/>
            </a:pPr>
            <a:r>
              <a:rPr lang="en-US" sz="2400" b="0" i="0" u="none" strike="noStrike" dirty="0">
                <a:solidFill>
                  <a:schemeClr val="tx1"/>
                </a:solidFill>
                <a:effectLst/>
                <a:latin typeface="Calibri" panose="020F0502020204030204" pitchFamily="34" charset="0"/>
              </a:rPr>
              <a:t>Available: web and most social media sites  </a:t>
            </a:r>
            <a:endParaRPr lang="en-US" sz="2400" b="0" i="0" u="none" strike="noStrike"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952450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D3314-8F85-2712-79F5-EC96D127593C}"/>
              </a:ext>
            </a:extLst>
          </p:cNvPr>
          <p:cNvPicPr>
            <a:picLocks noChangeAspect="1"/>
          </p:cNvPicPr>
          <p:nvPr/>
        </p:nvPicPr>
        <p:blipFill>
          <a:blip r:embed="rId2"/>
          <a:stretch>
            <a:fillRect/>
          </a:stretch>
        </p:blipFill>
        <p:spPr>
          <a:xfrm>
            <a:off x="1828800" y="0"/>
            <a:ext cx="5486400" cy="6858000"/>
          </a:xfrm>
          <a:prstGeom prst="rect">
            <a:avLst/>
          </a:prstGeom>
        </p:spPr>
      </p:pic>
      <p:sp>
        <p:nvSpPr>
          <p:cNvPr id="4" name="TextBox 3">
            <a:extLst>
              <a:ext uri="{FF2B5EF4-FFF2-40B4-BE49-F238E27FC236}">
                <a16:creationId xmlns:a16="http://schemas.microsoft.com/office/drawing/2014/main" id="{EDFB0CB5-2A50-906F-9D2A-A79FA0483909}"/>
              </a:ext>
            </a:extLst>
          </p:cNvPr>
          <p:cNvSpPr txBox="1"/>
          <p:nvPr/>
        </p:nvSpPr>
        <p:spPr>
          <a:xfrm>
            <a:off x="3426371" y="325821"/>
            <a:ext cx="3205656" cy="523220"/>
          </a:xfrm>
          <a:prstGeom prst="rect">
            <a:avLst/>
          </a:prstGeom>
          <a:noFill/>
        </p:spPr>
        <p:txBody>
          <a:bodyPr wrap="square" rtlCol="0">
            <a:spAutoFit/>
          </a:bodyPr>
          <a:lstStyle/>
          <a:p>
            <a:r>
              <a:rPr lang="en-US" sz="2800" dirty="0">
                <a:solidFill>
                  <a:schemeClr val="bg1"/>
                </a:solidFill>
              </a:rPr>
              <a:t>Today’s APOD </a:t>
            </a:r>
          </a:p>
        </p:txBody>
      </p:sp>
      <p:sp>
        <p:nvSpPr>
          <p:cNvPr id="5" name="TextBox 4">
            <a:extLst>
              <a:ext uri="{FF2B5EF4-FFF2-40B4-BE49-F238E27FC236}">
                <a16:creationId xmlns:a16="http://schemas.microsoft.com/office/drawing/2014/main" id="{189F0748-136E-BA6A-0D88-B3EAD997E719}"/>
              </a:ext>
            </a:extLst>
          </p:cNvPr>
          <p:cNvSpPr txBox="1"/>
          <p:nvPr/>
        </p:nvSpPr>
        <p:spPr>
          <a:xfrm>
            <a:off x="3715406" y="6190593"/>
            <a:ext cx="2627586" cy="523220"/>
          </a:xfrm>
          <a:prstGeom prst="rect">
            <a:avLst/>
          </a:prstGeom>
          <a:noFill/>
        </p:spPr>
        <p:txBody>
          <a:bodyPr wrap="square" rtlCol="0">
            <a:spAutoFit/>
          </a:bodyPr>
          <a:lstStyle/>
          <a:p>
            <a:r>
              <a:rPr lang="en-US" b="1" i="0" dirty="0">
                <a:solidFill>
                  <a:schemeClr val="bg1"/>
                </a:solidFill>
                <a:effectLst/>
                <a:latin typeface="Times"/>
              </a:rPr>
              <a:t>Comet ATLAS over Brasília</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44188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Abstract </a:t>
            </a:r>
            <a:endParaRPr/>
          </a:p>
        </p:txBody>
      </p:sp>
      <p:sp>
        <p:nvSpPr>
          <p:cNvPr id="162" name="Google Shape;162;p4"/>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spcBef>
                <a:spcPts val="0"/>
              </a:spcBef>
              <a:spcAft>
                <a:spcPts val="0"/>
              </a:spcAft>
              <a:buSzPct val="145000"/>
              <a:buNone/>
            </a:pPr>
            <a:r>
              <a:rPr lang="en-US"/>
              <a:t>In 1995, on the precise 75th Anniversary of Astronomy's Great Debate on the Scale of the Universe between Shapley and Curtis and in exactly the same auditorium, a similar debate was held on the Distance Scale to Gamma-Ray Bursts. The 1995 debate was held in the same auditorium in Washington DC as the earlier Shapley-Curtis Debate. At the time of the 1995 debate, the GRB community was nearly equally divided between a galactic and cosmological distance scale. What was said, who attended, and how the great GRB distance scale controversy was eventually resolved is reviewed.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1920: The Scale of the Universe</a:t>
            </a:r>
            <a:endParaRPr/>
          </a:p>
        </p:txBody>
      </p:sp>
      <p:sp>
        <p:nvSpPr>
          <p:cNvPr id="168" name="Google Shape;168;p5"/>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3480"/>
              <a:buChar char="•"/>
            </a:pPr>
            <a:endParaRPr lang="en-US" dirty="0"/>
          </a:p>
          <a:p>
            <a:pPr marL="285750" lvl="0" indent="-285750" algn="l" rtl="0">
              <a:spcBef>
                <a:spcPts val="0"/>
              </a:spcBef>
              <a:spcAft>
                <a:spcPts val="0"/>
              </a:spcAft>
              <a:buSzPts val="3480"/>
              <a:buChar char="•"/>
            </a:pPr>
            <a:endParaRPr lang="en-US" dirty="0"/>
          </a:p>
          <a:p>
            <a:pPr marL="285750" lvl="0" indent="-285750" algn="l" rtl="0">
              <a:spcBef>
                <a:spcPts val="0"/>
              </a:spcBef>
              <a:spcAft>
                <a:spcPts val="0"/>
              </a:spcAft>
              <a:buSzPts val="3480"/>
              <a:buChar char="•"/>
            </a:pPr>
            <a:endParaRPr lang="en-US" dirty="0"/>
          </a:p>
          <a:p>
            <a:pPr marL="285750" lvl="0" indent="-285750" algn="l" rtl="0">
              <a:spcBef>
                <a:spcPts val="0"/>
              </a:spcBef>
              <a:spcAft>
                <a:spcPts val="0"/>
              </a:spcAft>
              <a:buSzPts val="3480"/>
              <a:buChar char="•"/>
            </a:pPr>
            <a:endParaRPr lang="en-US" dirty="0"/>
          </a:p>
          <a:p>
            <a:pPr marL="285750" lvl="0" indent="-285750" algn="l" rtl="0">
              <a:spcBef>
                <a:spcPts val="0"/>
              </a:spcBef>
              <a:spcAft>
                <a:spcPts val="0"/>
              </a:spcAft>
              <a:buSzPts val="3480"/>
              <a:buChar char="•"/>
            </a:pPr>
            <a:r>
              <a:rPr lang="en-US" dirty="0"/>
              <a:t>Who: Shapley vs Curtis</a:t>
            </a:r>
            <a:endParaRPr dirty="0"/>
          </a:p>
          <a:p>
            <a:pPr marL="285750" lvl="0" indent="-285750" algn="l" rtl="0">
              <a:spcBef>
                <a:spcPts val="1080"/>
              </a:spcBef>
              <a:spcAft>
                <a:spcPts val="0"/>
              </a:spcAft>
              <a:buSzPts val="3480"/>
              <a:buChar char="•"/>
            </a:pPr>
            <a:r>
              <a:rPr lang="en-US" dirty="0"/>
              <a:t>When April 26, 1920</a:t>
            </a:r>
            <a:endParaRPr dirty="0"/>
          </a:p>
          <a:p>
            <a:pPr marL="285750" lvl="0" indent="-285750" algn="l" rtl="0">
              <a:spcBef>
                <a:spcPts val="1080"/>
              </a:spcBef>
              <a:spcAft>
                <a:spcPts val="0"/>
              </a:spcAft>
              <a:buSzPts val="3480"/>
              <a:buChar char="•"/>
            </a:pPr>
            <a:r>
              <a:rPr lang="en-US" dirty="0"/>
              <a:t>Where: Baird Auditorium, National History Museum, Washington, DC</a:t>
            </a:r>
            <a:endParaRPr dirty="0"/>
          </a:p>
        </p:txBody>
      </p:sp>
      <p:pic>
        <p:nvPicPr>
          <p:cNvPr id="169" name="Google Shape;169;p5"/>
          <p:cNvPicPr preferRelativeResize="0"/>
          <p:nvPr/>
        </p:nvPicPr>
        <p:blipFill rotWithShape="1">
          <a:blip r:embed="rId3">
            <a:alphaModFix/>
          </a:blip>
          <a:srcRect/>
          <a:stretch/>
        </p:blipFill>
        <p:spPr>
          <a:xfrm>
            <a:off x="1994429" y="2014537"/>
            <a:ext cx="1831337" cy="1981200"/>
          </a:xfrm>
          <a:prstGeom prst="rect">
            <a:avLst/>
          </a:prstGeom>
          <a:noFill/>
          <a:ln>
            <a:noFill/>
          </a:ln>
        </p:spPr>
      </p:pic>
      <p:pic>
        <p:nvPicPr>
          <p:cNvPr id="170" name="Google Shape;170;p5"/>
          <p:cNvPicPr preferRelativeResize="0"/>
          <p:nvPr/>
        </p:nvPicPr>
        <p:blipFill rotWithShape="1">
          <a:blip r:embed="rId4">
            <a:alphaModFix/>
          </a:blip>
          <a:srcRect/>
          <a:stretch/>
        </p:blipFill>
        <p:spPr>
          <a:xfrm>
            <a:off x="4687504" y="2085975"/>
            <a:ext cx="1524110" cy="19097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1995: The Distance Scale to Gamma Ray Bursts </a:t>
            </a:r>
            <a:endParaRPr/>
          </a:p>
        </p:txBody>
      </p:sp>
      <p:sp>
        <p:nvSpPr>
          <p:cNvPr id="176" name="Google Shape;176;p6"/>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fontScale="92500" lnSpcReduction="10000"/>
          </a:bodyPr>
          <a:lstStyle/>
          <a:p>
            <a:pPr marL="285750" lvl="0" indent="-285750" algn="l" rtl="0">
              <a:spcBef>
                <a:spcPts val="0"/>
              </a:spcBef>
              <a:spcAft>
                <a:spcPts val="0"/>
              </a:spcAft>
              <a:buSzPts val="3480"/>
              <a:buChar char="•"/>
            </a:pPr>
            <a:endParaRPr lang="en-US" dirty="0"/>
          </a:p>
          <a:p>
            <a:pPr marL="285750" lvl="0" indent="-285750" algn="l" rtl="0">
              <a:spcBef>
                <a:spcPts val="0"/>
              </a:spcBef>
              <a:spcAft>
                <a:spcPts val="0"/>
              </a:spcAft>
              <a:buSzPts val="3480"/>
              <a:buChar char="•"/>
            </a:pPr>
            <a:endParaRPr lang="en-US" dirty="0"/>
          </a:p>
          <a:p>
            <a:pPr marL="285750" lvl="0" indent="-285750" algn="l" rtl="0">
              <a:spcBef>
                <a:spcPts val="0"/>
              </a:spcBef>
              <a:spcAft>
                <a:spcPts val="0"/>
              </a:spcAft>
              <a:buSzPts val="3480"/>
              <a:buChar char="•"/>
            </a:pPr>
            <a:endParaRPr lang="en-US" dirty="0"/>
          </a:p>
          <a:p>
            <a:pPr marL="285750" lvl="0" indent="-285750" algn="l" rtl="0">
              <a:spcBef>
                <a:spcPts val="0"/>
              </a:spcBef>
              <a:spcAft>
                <a:spcPts val="0"/>
              </a:spcAft>
              <a:buSzPts val="3480"/>
              <a:buChar char="•"/>
            </a:pPr>
            <a:endParaRPr lang="en-US" dirty="0"/>
          </a:p>
          <a:p>
            <a:pPr marL="285750" lvl="0" indent="-285750" algn="l" rtl="0">
              <a:spcBef>
                <a:spcPts val="0"/>
              </a:spcBef>
              <a:spcAft>
                <a:spcPts val="0"/>
              </a:spcAft>
              <a:buSzPts val="3480"/>
              <a:buChar char="•"/>
            </a:pPr>
            <a:endParaRPr lang="en-US" dirty="0"/>
          </a:p>
          <a:p>
            <a:pPr marL="285750" lvl="0" indent="-285750" algn="l" rtl="0">
              <a:spcBef>
                <a:spcPts val="0"/>
              </a:spcBef>
              <a:spcAft>
                <a:spcPts val="0"/>
              </a:spcAft>
              <a:buSzPts val="3480"/>
              <a:buChar char="•"/>
            </a:pPr>
            <a:r>
              <a:rPr lang="en-US" dirty="0"/>
              <a:t>Who: Lamb vs </a:t>
            </a:r>
            <a:r>
              <a:rPr lang="en-US" dirty="0" err="1"/>
              <a:t>Paczynski</a:t>
            </a:r>
            <a:r>
              <a:rPr lang="en-US" dirty="0"/>
              <a:t> </a:t>
            </a:r>
            <a:endParaRPr dirty="0"/>
          </a:p>
          <a:p>
            <a:pPr marL="285750" lvl="0" indent="-285750" algn="l" rtl="0">
              <a:spcBef>
                <a:spcPts val="1080"/>
              </a:spcBef>
              <a:spcAft>
                <a:spcPts val="0"/>
              </a:spcAft>
              <a:buSzPts val="3480"/>
              <a:buChar char="•"/>
            </a:pPr>
            <a:r>
              <a:rPr lang="en-US" dirty="0"/>
              <a:t>When April 26, 1995 (75</a:t>
            </a:r>
            <a:r>
              <a:rPr lang="en-US" baseline="30000" dirty="0"/>
              <a:t>th</a:t>
            </a:r>
            <a:r>
              <a:rPr lang="en-US" dirty="0"/>
              <a:t> Anniversary)</a:t>
            </a:r>
            <a:endParaRPr dirty="0"/>
          </a:p>
          <a:p>
            <a:pPr marL="285750" lvl="0" indent="-285750" algn="l" rtl="0">
              <a:spcBef>
                <a:spcPts val="1080"/>
              </a:spcBef>
              <a:spcAft>
                <a:spcPts val="0"/>
              </a:spcAft>
              <a:buSzPts val="3480"/>
              <a:buChar char="•"/>
            </a:pPr>
            <a:r>
              <a:rPr lang="en-US" dirty="0"/>
              <a:t>Where: Baird Auditorium, National History Museum, Washington, DC</a:t>
            </a:r>
            <a:endParaRPr dirty="0"/>
          </a:p>
        </p:txBody>
      </p:sp>
      <p:pic>
        <p:nvPicPr>
          <p:cNvPr id="177" name="Google Shape;177;p6"/>
          <p:cNvPicPr preferRelativeResize="0"/>
          <p:nvPr/>
        </p:nvPicPr>
        <p:blipFill rotWithShape="1">
          <a:blip r:embed="rId3">
            <a:alphaModFix/>
          </a:blip>
          <a:srcRect/>
          <a:stretch/>
        </p:blipFill>
        <p:spPr>
          <a:xfrm>
            <a:off x="2257167" y="2090553"/>
            <a:ext cx="1673702" cy="2092564"/>
          </a:xfrm>
          <a:prstGeom prst="rect">
            <a:avLst/>
          </a:prstGeom>
          <a:noFill/>
          <a:ln>
            <a:noFill/>
          </a:ln>
        </p:spPr>
      </p:pic>
      <p:pic>
        <p:nvPicPr>
          <p:cNvPr id="178" name="Google Shape;178;p6"/>
          <p:cNvPicPr preferRelativeResize="0"/>
          <p:nvPr/>
        </p:nvPicPr>
        <p:blipFill rotWithShape="1">
          <a:blip r:embed="rId4">
            <a:alphaModFix/>
          </a:blip>
          <a:srcRect/>
          <a:stretch/>
        </p:blipFill>
        <p:spPr>
          <a:xfrm>
            <a:off x="4834466" y="2090552"/>
            <a:ext cx="1797562" cy="20925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dk1"/>
              </a:buClr>
              <a:buSzPts val="5400"/>
              <a:buFont typeface="Corbel"/>
              <a:buNone/>
            </a:pPr>
            <a:r>
              <a:rPr lang="en-US" dirty="0"/>
              <a:t>Has anyone here heard previously of the GRB “Great Debate”?</a:t>
            </a:r>
            <a:endParaRPr dirty="0"/>
          </a:p>
        </p:txBody>
      </p:sp>
      <p:sp>
        <p:nvSpPr>
          <p:cNvPr id="184" name="Google Shape;184;p7"/>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261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Email: September 9, 1994</a:t>
            </a:r>
            <a:endParaRPr/>
          </a:p>
        </p:txBody>
      </p:sp>
      <p:sp>
        <p:nvSpPr>
          <p:cNvPr id="190" name="Google Shape;190;p8"/>
          <p:cNvSpPr txBox="1">
            <a:spLocks noGrp="1"/>
          </p:cNvSpPr>
          <p:nvPr>
            <p:ph type="body" idx="1"/>
          </p:nvPr>
        </p:nvSpPr>
        <p:spPr>
          <a:xfrm>
            <a:off x="1048035" y="2586681"/>
            <a:ext cx="7704667" cy="289621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3480"/>
              <a:buNone/>
            </a:pPr>
            <a:r>
              <a:rPr lang="en-US" dirty="0"/>
              <a:t>Dear Virginia [Trimble],</a:t>
            </a:r>
            <a:endParaRPr dirty="0"/>
          </a:p>
          <a:p>
            <a:pPr marL="0" lvl="0" indent="0" algn="l" rtl="0">
              <a:spcBef>
                <a:spcPts val="1080"/>
              </a:spcBef>
              <a:spcAft>
                <a:spcPts val="0"/>
              </a:spcAft>
              <a:buSzPts val="3480"/>
              <a:buNone/>
            </a:pPr>
            <a:endParaRPr dirty="0"/>
          </a:p>
          <a:p>
            <a:pPr marL="0" lvl="0" indent="0" algn="l" rtl="0">
              <a:spcBef>
                <a:spcPts val="1080"/>
              </a:spcBef>
              <a:spcAft>
                <a:spcPts val="0"/>
              </a:spcAft>
              <a:buSzPts val="3480"/>
              <a:buNone/>
            </a:pPr>
            <a:r>
              <a:rPr lang="en-US" dirty="0"/>
              <a:t>I would like your opinion on an idea.  As yet this is just an idea and no concrete steps have been taken. …</a:t>
            </a:r>
            <a:endParaRPr dirty="0"/>
          </a:p>
          <a:p>
            <a:pPr marL="0" lvl="0" indent="0" algn="l" rtl="0">
              <a:spcBef>
                <a:spcPts val="1080"/>
              </a:spcBef>
              <a:spcAft>
                <a:spcPts val="0"/>
              </a:spcAft>
              <a:buSzPts val="3480"/>
              <a:buNone/>
            </a:pPr>
            <a:endParaRPr dirty="0"/>
          </a:p>
          <a:p>
            <a:pPr marL="0" lvl="0" indent="0" algn="l" rtl="0">
              <a:spcBef>
                <a:spcPts val="1080"/>
              </a:spcBef>
              <a:spcAft>
                <a:spcPts val="0"/>
              </a:spcAft>
              <a:buSzPts val="3480"/>
              <a:buNone/>
            </a:pPr>
            <a:r>
              <a:rPr lang="en-US" dirty="0"/>
              <a:t>- Robert Nemiroff</a:t>
            </a:r>
            <a:endParaRPr dirty="0"/>
          </a:p>
          <a:p>
            <a:pPr marL="0" lvl="0" indent="0" algn="l" rtl="0">
              <a:spcBef>
                <a:spcPts val="1080"/>
              </a:spcBef>
              <a:spcAft>
                <a:spcPts val="0"/>
              </a:spcAft>
              <a:buSzPts val="348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Email: September 12, 1994</a:t>
            </a:r>
            <a:endParaRPr/>
          </a:p>
        </p:txBody>
      </p:sp>
      <p:sp>
        <p:nvSpPr>
          <p:cNvPr id="196" name="Google Shape;196;p9"/>
          <p:cNvSpPr txBox="1">
            <a:spLocks noGrp="1"/>
          </p:cNvSpPr>
          <p:nvPr>
            <p:ph type="body" idx="1"/>
          </p:nvPr>
        </p:nvSpPr>
        <p:spPr>
          <a:xfrm>
            <a:off x="982133" y="2267607"/>
            <a:ext cx="7704667" cy="333281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3480"/>
              <a:buNone/>
            </a:pPr>
            <a:r>
              <a:rPr lang="en-US" dirty="0"/>
              <a:t>Bohdan [</a:t>
            </a:r>
            <a:r>
              <a:rPr lang="en-US" dirty="0" err="1"/>
              <a:t>Paczynski</a:t>
            </a:r>
            <a:r>
              <a:rPr lang="en-US" dirty="0"/>
              <a:t>],</a:t>
            </a:r>
            <a:endParaRPr dirty="0"/>
          </a:p>
          <a:p>
            <a:pPr marL="0" lvl="0" indent="0" algn="l" rtl="0">
              <a:spcBef>
                <a:spcPts val="1080"/>
              </a:spcBef>
              <a:spcAft>
                <a:spcPts val="0"/>
              </a:spcAft>
              <a:buSzPts val="3480"/>
              <a:buNone/>
            </a:pPr>
            <a:r>
              <a:rPr lang="en-US" dirty="0"/>
              <a:t>Hi.  I think you've already heard about this "debate" idea I was thinking of.  Nevertheless, let me give you the song and dance.  …</a:t>
            </a:r>
            <a:endParaRPr dirty="0"/>
          </a:p>
          <a:p>
            <a:pPr marL="0" lvl="0" indent="0" algn="l" rtl="0">
              <a:spcBef>
                <a:spcPts val="1080"/>
              </a:spcBef>
              <a:spcAft>
                <a:spcPts val="0"/>
              </a:spcAft>
              <a:buSzPts val="3480"/>
              <a:buNone/>
            </a:pPr>
            <a:r>
              <a:rPr lang="en-US" dirty="0"/>
              <a:t>- Bob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Email: September 22, 1994</a:t>
            </a:r>
            <a:endParaRPr/>
          </a:p>
        </p:txBody>
      </p:sp>
      <p:sp>
        <p:nvSpPr>
          <p:cNvPr id="202" name="Google Shape;202;p10"/>
          <p:cNvSpPr txBox="1">
            <a:spLocks noGrp="1"/>
          </p:cNvSpPr>
          <p:nvPr>
            <p:ph type="body" idx="1"/>
          </p:nvPr>
        </p:nvSpPr>
        <p:spPr>
          <a:xfrm>
            <a:off x="982133" y="2438401"/>
            <a:ext cx="7704667" cy="333281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3480"/>
              <a:buNone/>
            </a:pPr>
            <a:r>
              <a:rPr lang="en-US" dirty="0"/>
              <a:t>Bohdan,</a:t>
            </a:r>
            <a:endParaRPr dirty="0"/>
          </a:p>
          <a:p>
            <a:pPr marL="0" lvl="0" indent="0" algn="l" rtl="0">
              <a:spcBef>
                <a:spcPts val="1080"/>
              </a:spcBef>
              <a:spcAft>
                <a:spcPts val="0"/>
              </a:spcAft>
              <a:buSzPts val="3480"/>
              <a:buNone/>
            </a:pPr>
            <a:r>
              <a:rPr lang="en-US" dirty="0"/>
              <a:t>I am sorry if I got you in trouble with some very prominent people. I had never told anyone that you would definitely participate …</a:t>
            </a:r>
            <a:endParaRPr dirty="0"/>
          </a:p>
          <a:p>
            <a:pPr marL="0" lvl="0" indent="0" algn="l" rtl="0">
              <a:spcBef>
                <a:spcPts val="1080"/>
              </a:spcBef>
              <a:spcAft>
                <a:spcPts val="0"/>
              </a:spcAft>
              <a:buSzPts val="3480"/>
              <a:buNone/>
            </a:pPr>
            <a:r>
              <a:rPr lang="en-US" dirty="0"/>
              <a:t>- Bob</a:t>
            </a:r>
            <a:endParaRPr dirty="0"/>
          </a:p>
          <a:p>
            <a:pPr marL="0" lvl="0" indent="0" algn="l" rtl="0">
              <a:spcBef>
                <a:spcPts val="1080"/>
              </a:spcBef>
              <a:spcAft>
                <a:spcPts val="0"/>
              </a:spcAft>
              <a:buSzPts val="3480"/>
              <a:buNone/>
            </a:pPr>
            <a:r>
              <a:rPr lang="en-US" dirty="0"/>
              <a:t> </a:t>
            </a:r>
            <a:endParaRPr dirty="0"/>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910</Words>
  <Application>Microsoft Macintosh PowerPoint</Application>
  <PresentationFormat>On-screen Show (4:3)</PresentationFormat>
  <Paragraphs>103</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Times</vt:lpstr>
      <vt:lpstr>Corbel</vt:lpstr>
      <vt:lpstr>Arial</vt:lpstr>
      <vt:lpstr>Parallax</vt:lpstr>
      <vt:lpstr>The Great Astronomy Debate of 1995: The Distance Scale to Gamma-Ray Bursts</vt:lpstr>
      <vt:lpstr>Email: May 2, 1995</vt:lpstr>
      <vt:lpstr>Abstract </vt:lpstr>
      <vt:lpstr>1920: The Scale of the Universe</vt:lpstr>
      <vt:lpstr>1995: The Distance Scale to Gamma Ray Bursts </vt:lpstr>
      <vt:lpstr>Has anyone here heard previously of the GRB “Great Debate”?</vt:lpstr>
      <vt:lpstr>Email: September 9, 1994</vt:lpstr>
      <vt:lpstr>Email: September 12, 1994</vt:lpstr>
      <vt:lpstr>Email: September 22, 1994</vt:lpstr>
      <vt:lpstr>Email: September 22, 1994</vt:lpstr>
      <vt:lpstr>Email: September 23, 1994</vt:lpstr>
      <vt:lpstr>Email: September 21, 1994</vt:lpstr>
      <vt:lpstr>Email: November 22, 1994</vt:lpstr>
      <vt:lpstr>Email: October 28, 1994</vt:lpstr>
      <vt:lpstr>Email: April 26, 1995</vt:lpstr>
      <vt:lpstr>The Debaters</vt:lpstr>
      <vt:lpstr>Literature and Swag</vt:lpstr>
      <vt:lpstr>Telltale Dome</vt:lpstr>
      <vt:lpstr>Setup Lectures: Trimble &amp; Fishman</vt:lpstr>
      <vt:lpstr>Almost time …</vt:lpstr>
      <vt:lpstr>The Great GRB Debate</vt:lpstr>
      <vt:lpstr>Questions from the Floor</vt:lpstr>
      <vt:lpstr>Flowers for Everyone</vt:lpstr>
      <vt:lpstr>“Great Debates in Astronomy”  Web Pages</vt:lpstr>
      <vt:lpstr>Who is Robert Nemiroff?</vt:lpstr>
      <vt:lpstr>What is APOD? Astronomy Picture of the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Robert Nemiroff</dc:creator>
  <cp:lastModifiedBy>Robert Nemiroff</cp:lastModifiedBy>
  <cp:revision>8</cp:revision>
  <dcterms:created xsi:type="dcterms:W3CDTF">2023-08-23T13:14:33Z</dcterms:created>
  <dcterms:modified xsi:type="dcterms:W3CDTF">2025-01-21T15:56:13Z</dcterms:modified>
</cp:coreProperties>
</file>